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ix7/u6bQlAZ6+0Tsszx1kFX+Tja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14"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customschemas.google.com/relationships/presentationmetadata" Target="metadata"/><Relationship Id="rId2" Type="http://schemas.openxmlformats.org/officeDocument/2006/relationships/slideMaster" Target="slideMasters/slideMaster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d1f5716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g12d1f57169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29b1983b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129b1983be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29b1983be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129b1983be9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1"/>
        <p:cNvGrpSpPr/>
        <p:nvPr/>
      </p:nvGrpSpPr>
      <p:grpSpPr>
        <a:xfrm>
          <a:off x="0" y="0"/>
          <a:ext cx="0" cy="0"/>
          <a:chOff x="0" y="0"/>
          <a:chExt cx="0" cy="0"/>
        </a:xfrm>
      </p:grpSpPr>
      <p:sp>
        <p:nvSpPr>
          <p:cNvPr id="12" name="Google Shape;12;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9" name="Google Shape;8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7"/>
        <p:cNvGrpSpPr/>
        <p:nvPr/>
      </p:nvGrpSpPr>
      <p:grpSpPr>
        <a:xfrm>
          <a:off x="0" y="0"/>
          <a:ext cx="0" cy="0"/>
          <a:chOff x="0" y="0"/>
          <a:chExt cx="0" cy="0"/>
        </a:xfrm>
      </p:grpSpPr>
      <p:sp>
        <p:nvSpPr>
          <p:cNvPr id="18" name="Google Shape;1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6.xml"/><Relationship Id="rId7" Type="http://schemas.openxmlformats.org/officeDocument/2006/relationships/slide" Target="slide1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503204.logineonrw-lms.de/mod/url/view.php?id=244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503204.logineonrw-lms.de/mod/resource/view.php?id=2447"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8.xml"/><Relationship Id="rId7"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slide" Target="slide6.xml"/><Relationship Id="rId5" Type="http://schemas.openxmlformats.org/officeDocument/2006/relationships/slide" Target="slide11.xml"/><Relationship Id="rId4" Type="http://schemas.openxmlformats.org/officeDocument/2006/relationships/slide" Target="slide10.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503204.logineonrw-lms.de/mod/resource/view.php?id=244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hyperlink" Target="https://503204.logineonrw-lms.de/mod/url/view.php?id=244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95"/>
        <p:cNvGrpSpPr/>
        <p:nvPr/>
      </p:nvGrpSpPr>
      <p:grpSpPr>
        <a:xfrm>
          <a:off x="0" y="0"/>
          <a:ext cx="0" cy="0"/>
          <a:chOff x="0" y="0"/>
          <a:chExt cx="0" cy="0"/>
        </a:xfrm>
      </p:grpSpPr>
      <p:sp>
        <p:nvSpPr>
          <p:cNvPr id="96" name="Google Shape;96;g12d1f57169a_0_0"/>
          <p:cNvSpPr/>
          <p:nvPr/>
        </p:nvSpPr>
        <p:spPr>
          <a:xfrm>
            <a:off x="0" y="0"/>
            <a:ext cx="7460100" cy="6858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g12d1f57169a_0_0"/>
          <p:cNvSpPr txBox="1">
            <a:spLocks noGrp="1"/>
          </p:cNvSpPr>
          <p:nvPr>
            <p:ph type="title"/>
          </p:nvPr>
        </p:nvSpPr>
        <p:spPr>
          <a:xfrm>
            <a:off x="7851714" y="1425009"/>
            <a:ext cx="4087200" cy="2889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Calibri"/>
              <a:buNone/>
            </a:pPr>
            <a:r>
              <a:rPr lang="de-DE" sz="5400"/>
              <a:t>Das Programm des ZfsL Köln</a:t>
            </a:r>
            <a:endParaRPr/>
          </a:p>
        </p:txBody>
      </p:sp>
      <p:sp>
        <p:nvSpPr>
          <p:cNvPr id="99" name="Google Shape;99;g12d1f57169a_0_0">
            <a:hlinkClick r:id="rId3" action="ppaction://hlinksldjump"/>
          </p:cNvPr>
          <p:cNvSpPr/>
          <p:nvPr/>
        </p:nvSpPr>
        <p:spPr>
          <a:xfrm rot="-3205954">
            <a:off x="4635602" y="197567"/>
            <a:ext cx="556928" cy="21782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g12d1f57169a_0_0"/>
          <p:cNvSpPr txBox="1"/>
          <p:nvPr/>
        </p:nvSpPr>
        <p:spPr>
          <a:xfrm>
            <a:off x="3480750" y="2888075"/>
            <a:ext cx="541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grpSp>
        <p:nvGrpSpPr>
          <p:cNvPr id="4" name="Gruppieren 3"/>
          <p:cNvGrpSpPr/>
          <p:nvPr/>
        </p:nvGrpSpPr>
        <p:grpSpPr>
          <a:xfrm>
            <a:off x="435330" y="285333"/>
            <a:ext cx="6589439" cy="6287334"/>
            <a:chOff x="435330" y="285333"/>
            <a:chExt cx="6589439" cy="6287334"/>
          </a:xfrm>
        </p:grpSpPr>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330" y="285333"/>
              <a:ext cx="6589439" cy="6287334"/>
            </a:xfrm>
            <a:prstGeom prst="rect">
              <a:avLst/>
            </a:prstGeom>
          </p:spPr>
        </p:pic>
        <p:sp>
          <p:nvSpPr>
            <p:cNvPr id="3" name="Rechteck 2">
              <a:hlinkClick r:id="rId3" action="ppaction://hlinksldjump"/>
            </p:cNvPr>
            <p:cNvSpPr/>
            <p:nvPr/>
          </p:nvSpPr>
          <p:spPr>
            <a:xfrm rot="2171305">
              <a:off x="4335718" y="1632627"/>
              <a:ext cx="2087745" cy="420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hlinkClick r:id="rId5" action="ppaction://hlinksldjump"/>
            </p:cNvPr>
            <p:cNvSpPr/>
            <p:nvPr/>
          </p:nvSpPr>
          <p:spPr>
            <a:xfrm rot="6470312">
              <a:off x="4690936" y="4220353"/>
              <a:ext cx="2087745" cy="420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hlinkClick r:id="rId6" action="ppaction://hlinksldjump"/>
            </p:cNvPr>
            <p:cNvSpPr/>
            <p:nvPr/>
          </p:nvSpPr>
          <p:spPr>
            <a:xfrm>
              <a:off x="2013993" y="5392875"/>
              <a:ext cx="2398883" cy="420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hlinkClick r:id="rId7" action="ppaction://hlinksldjump"/>
            </p:cNvPr>
            <p:cNvSpPr/>
            <p:nvPr/>
          </p:nvSpPr>
          <p:spPr>
            <a:xfrm rot="4351950">
              <a:off x="456095" y="3601704"/>
              <a:ext cx="2087745" cy="420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hlinkClick r:id="rId8" action="ppaction://hlinksldjump"/>
            </p:cNvPr>
            <p:cNvSpPr/>
            <p:nvPr/>
          </p:nvSpPr>
          <p:spPr>
            <a:xfrm rot="19464878">
              <a:off x="1584849" y="1197950"/>
              <a:ext cx="2087745" cy="420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8"/>
          <p:cNvSpPr txBox="1">
            <a:spLocks noGrp="1"/>
          </p:cNvSpPr>
          <p:nvPr>
            <p:ph type="title"/>
          </p:nvPr>
        </p:nvSpPr>
        <p:spPr>
          <a:xfrm>
            <a:off x="717650" y="2166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a:t>Leitlinie Zukunftsorientierung </a:t>
            </a:r>
            <a:r>
              <a:rPr lang="de-DE" sz="2500"/>
              <a:t>(2/2)</a:t>
            </a:r>
            <a:endParaRPr sz="2500"/>
          </a:p>
        </p:txBody>
      </p:sp>
      <p:sp>
        <p:nvSpPr>
          <p:cNvPr id="200" name="Google Shape;200;p8"/>
          <p:cNvSpPr txBox="1">
            <a:spLocks noGrp="1"/>
          </p:cNvSpPr>
          <p:nvPr>
            <p:ph type="body" idx="1"/>
          </p:nvPr>
        </p:nvSpPr>
        <p:spPr>
          <a:xfrm>
            <a:off x="697950" y="1834775"/>
            <a:ext cx="10796100" cy="4825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de-DE" sz="2000"/>
              <a:t>Um Chancen und Herausforderungen der Digitalisierung für Schule und ZfsL wahrzunehmen und zu nutzen, leiten uns zentrale Vorgaben: der Medienkompetenzrahmen bzw. der Einleger Förderung digitaler Schlüsselkompetenzen und der Orientierungsrahmen für Lehrkräfte in der digitalisierten Welt. </a:t>
            </a:r>
            <a:endParaRPr sz="2000"/>
          </a:p>
          <a:p>
            <a:pPr marL="0" lvl="0" indent="0" algn="l" rtl="0">
              <a:lnSpc>
                <a:spcPct val="100000"/>
              </a:lnSpc>
              <a:spcBef>
                <a:spcPts val="600"/>
              </a:spcBef>
              <a:spcAft>
                <a:spcPts val="0"/>
              </a:spcAft>
              <a:buClr>
                <a:schemeClr val="dk1"/>
              </a:buClr>
              <a:buSzPts val="1100"/>
              <a:buFont typeface="Arial"/>
              <a:buNone/>
            </a:pPr>
            <a:r>
              <a:rPr lang="de-DE" sz="2000"/>
              <a:t>Digitalisierung ist dabei durchgängiges Prinzip in Seminarveranstaltungen und Unterricht. </a:t>
            </a:r>
            <a:endParaRPr sz="2000"/>
          </a:p>
          <a:p>
            <a:pPr marL="0" lvl="0" indent="0" algn="l" rtl="0">
              <a:lnSpc>
                <a:spcPct val="100000"/>
              </a:lnSpc>
              <a:spcBef>
                <a:spcPts val="600"/>
              </a:spcBef>
              <a:spcAft>
                <a:spcPts val="0"/>
              </a:spcAft>
              <a:buClr>
                <a:schemeClr val="dk1"/>
              </a:buClr>
              <a:buSzPts val="1100"/>
              <a:buFont typeface="Arial"/>
              <a:buNone/>
            </a:pPr>
            <a:r>
              <a:rPr lang="de-DE" sz="2000"/>
              <a:t>Gemeinsam gestalten wir Ausbildung orientiert an einem Bildungsauftrag, der ökologische, ökonomische, soziale und globale Sachverhalte einbezieht, und der Menschen befähigt, die Auswirkungen des eigenen Handelns auf die Welt zu verstehen, zu bewerten und handelnd die Welt zu verändern. </a:t>
            </a:r>
            <a:endParaRPr sz="2000"/>
          </a:p>
          <a:p>
            <a:pPr marL="0" lvl="0" indent="0" algn="l" rtl="0">
              <a:lnSpc>
                <a:spcPct val="100000"/>
              </a:lnSpc>
              <a:spcBef>
                <a:spcPts val="600"/>
              </a:spcBef>
              <a:spcAft>
                <a:spcPts val="0"/>
              </a:spcAft>
              <a:buClr>
                <a:schemeClr val="dk1"/>
              </a:buClr>
              <a:buSzPts val="1100"/>
              <a:buFont typeface="Arial"/>
              <a:buNone/>
            </a:pPr>
            <a:r>
              <a:rPr lang="de-DE" sz="2000"/>
              <a:t>Wir fragen uns: Wie können Kinder, Jugendliche und Erwachsene Gestaltungskompetenzen, Problemlösekompetenzen und Zukunftsmut entwickeln? Und wie können wir Lernenden und Lehrenden Verantwortungsübernahme und Selbstwirksamkeitserfahrungen im schulischen Kontext ermöglichen? Wie können wir unser Nachhaltigkeitsmanagement am ZfsL verbessern?</a:t>
            </a:r>
            <a:endParaRPr sz="2000"/>
          </a:p>
          <a:p>
            <a:pPr marL="0" lvl="0" indent="0" algn="l" rtl="0">
              <a:lnSpc>
                <a:spcPct val="100000"/>
              </a:lnSpc>
              <a:spcBef>
                <a:spcPts val="600"/>
              </a:spcBef>
              <a:spcAft>
                <a:spcPts val="0"/>
              </a:spcAft>
              <a:buClr>
                <a:schemeClr val="dk1"/>
              </a:buClr>
              <a:buSzPts val="1100"/>
              <a:buFont typeface="Arial"/>
              <a:buNone/>
            </a:pPr>
            <a:r>
              <a:rPr lang="de-DE" sz="2000"/>
              <a:t>So fördern wir am ZfsL Köln mit allen Beteiligten Kompetenzen von Lehrkräften im 21. Jahrhundert</a:t>
            </a:r>
            <a:br>
              <a:rPr lang="de-DE" sz="2000"/>
            </a:br>
            <a:r>
              <a:rPr lang="de-DE" sz="2000"/>
              <a:t>zur nachhaltigen Gestaltung der Gegenwart und Zukunft! </a:t>
            </a:r>
            <a:endParaRPr sz="2000"/>
          </a:p>
          <a:p>
            <a:pPr marL="0" lvl="0" indent="0" algn="l" rtl="0">
              <a:lnSpc>
                <a:spcPct val="100000"/>
              </a:lnSpc>
              <a:spcBef>
                <a:spcPts val="600"/>
              </a:spcBef>
              <a:spcAft>
                <a:spcPts val="0"/>
              </a:spcAft>
              <a:buClr>
                <a:schemeClr val="dk1"/>
              </a:buClr>
              <a:buSzPts val="1100"/>
              <a:buFont typeface="Arial"/>
              <a:buNone/>
            </a:pPr>
            <a:r>
              <a:rPr lang="de-DE" sz="2000"/>
              <a:t> </a:t>
            </a:r>
            <a:endParaRPr sz="2000"/>
          </a:p>
          <a:p>
            <a:pPr marL="0" lvl="0" indent="0" algn="l" rtl="0">
              <a:lnSpc>
                <a:spcPct val="100000"/>
              </a:lnSpc>
              <a:spcBef>
                <a:spcPts val="600"/>
              </a:spcBef>
              <a:spcAft>
                <a:spcPts val="600"/>
              </a:spcAft>
              <a:buClr>
                <a:srgbClr val="000000"/>
              </a:buClr>
              <a:buSzPts val="1400"/>
              <a:buNone/>
            </a:pPr>
            <a:endParaRPr sz="2000">
              <a:solidFill>
                <a:srgbClr val="000000"/>
              </a:solidFill>
            </a:endParaRPr>
          </a:p>
        </p:txBody>
      </p:sp>
      <p:sp>
        <p:nvSpPr>
          <p:cNvPr id="201" name="Google Shape;201;p8">
            <a:hlinkClick r:id="rId3"/>
          </p:cNvPr>
          <p:cNvSpPr/>
          <p:nvPr/>
        </p:nvSpPr>
        <p:spPr>
          <a:xfrm>
            <a:off x="10570981" y="365117"/>
            <a:ext cx="1187700" cy="1177200"/>
          </a:xfrm>
          <a:custGeom>
            <a:avLst/>
            <a:gdLst/>
            <a:ahLst/>
            <a:cxnLst/>
            <a:rect l="l" t="t" r="r" b="b"/>
            <a:pathLst>
              <a:path w="120000" h="120000" extrusionOk="0">
                <a:moveTo>
                  <a:pt x="0" y="0"/>
                </a:moveTo>
                <a:lnTo>
                  <a:pt x="120000" y="0"/>
                </a:lnTo>
                <a:lnTo>
                  <a:pt x="120000" y="120000"/>
                </a:lnTo>
                <a:lnTo>
                  <a:pt x="0" y="120000"/>
                </a:lnTo>
                <a:close/>
                <a:moveTo>
                  <a:pt x="15398" y="37000"/>
                </a:moveTo>
                <a:lnTo>
                  <a:pt x="15398" y="54812"/>
                </a:lnTo>
                <a:lnTo>
                  <a:pt x="21407" y="54812"/>
                </a:lnTo>
                <a:lnTo>
                  <a:pt x="23265" y="52779"/>
                </a:lnTo>
                <a:lnTo>
                  <a:pt x="25000" y="52779"/>
                </a:lnTo>
                <a:lnTo>
                  <a:pt x="25000" y="79967"/>
                </a:lnTo>
                <a:lnTo>
                  <a:pt x="85646" y="79967"/>
                </a:lnTo>
                <a:lnTo>
                  <a:pt x="85646" y="70592"/>
                </a:lnTo>
                <a:lnTo>
                  <a:pt x="95248" y="70592"/>
                </a:lnTo>
                <a:lnTo>
                  <a:pt x="100452" y="75750"/>
                </a:lnTo>
                <a:lnTo>
                  <a:pt x="104602" y="75750"/>
                </a:lnTo>
                <a:lnTo>
                  <a:pt x="104602" y="42625"/>
                </a:lnTo>
                <a:lnTo>
                  <a:pt x="100452" y="42625"/>
                </a:lnTo>
                <a:lnTo>
                  <a:pt x="96859" y="46217"/>
                </a:lnTo>
                <a:lnTo>
                  <a:pt x="85646" y="46217"/>
                </a:lnTo>
                <a:lnTo>
                  <a:pt x="85646" y="42625"/>
                </a:lnTo>
                <a:lnTo>
                  <a:pt x="82115" y="38875"/>
                </a:lnTo>
                <a:lnTo>
                  <a:pt x="23265" y="38875"/>
                </a:lnTo>
                <a:lnTo>
                  <a:pt x="21407" y="37000"/>
                </a:lnTo>
                <a:close/>
              </a:path>
              <a:path w="120000" h="120000" fill="darken" extrusionOk="0">
                <a:moveTo>
                  <a:pt x="15398" y="37000"/>
                </a:moveTo>
                <a:lnTo>
                  <a:pt x="15398" y="54812"/>
                </a:lnTo>
                <a:lnTo>
                  <a:pt x="21407" y="54812"/>
                </a:lnTo>
                <a:lnTo>
                  <a:pt x="23265" y="52779"/>
                </a:lnTo>
                <a:lnTo>
                  <a:pt x="25000" y="52779"/>
                </a:lnTo>
                <a:lnTo>
                  <a:pt x="25000" y="79967"/>
                </a:lnTo>
                <a:lnTo>
                  <a:pt x="85646" y="79967"/>
                </a:lnTo>
                <a:lnTo>
                  <a:pt x="85646" y="70592"/>
                </a:lnTo>
                <a:lnTo>
                  <a:pt x="95248" y="70592"/>
                </a:lnTo>
                <a:lnTo>
                  <a:pt x="100452" y="75750"/>
                </a:lnTo>
                <a:lnTo>
                  <a:pt x="104602" y="75750"/>
                </a:lnTo>
                <a:lnTo>
                  <a:pt x="104602" y="42625"/>
                </a:lnTo>
                <a:lnTo>
                  <a:pt x="100452" y="42625"/>
                </a:lnTo>
                <a:lnTo>
                  <a:pt x="96859" y="46217"/>
                </a:lnTo>
                <a:lnTo>
                  <a:pt x="85646" y="46217"/>
                </a:lnTo>
                <a:lnTo>
                  <a:pt x="85646" y="42625"/>
                </a:lnTo>
                <a:lnTo>
                  <a:pt x="82115" y="38875"/>
                </a:lnTo>
                <a:lnTo>
                  <a:pt x="23265" y="38875"/>
                </a:lnTo>
                <a:lnTo>
                  <a:pt x="21407" y="37000"/>
                </a:lnTo>
                <a:close/>
              </a:path>
              <a:path w="120000" h="120000" fill="none" extrusionOk="0">
                <a:moveTo>
                  <a:pt x="15398" y="37000"/>
                </a:moveTo>
                <a:lnTo>
                  <a:pt x="21407" y="37000"/>
                </a:lnTo>
                <a:lnTo>
                  <a:pt x="23265" y="38875"/>
                </a:lnTo>
                <a:lnTo>
                  <a:pt x="82115" y="38875"/>
                </a:lnTo>
                <a:lnTo>
                  <a:pt x="85646" y="42625"/>
                </a:lnTo>
                <a:lnTo>
                  <a:pt x="85646" y="46217"/>
                </a:lnTo>
                <a:lnTo>
                  <a:pt x="96859" y="46217"/>
                </a:lnTo>
                <a:lnTo>
                  <a:pt x="100452" y="42625"/>
                </a:lnTo>
                <a:lnTo>
                  <a:pt x="104602" y="42625"/>
                </a:lnTo>
                <a:lnTo>
                  <a:pt x="104602" y="75750"/>
                </a:lnTo>
                <a:lnTo>
                  <a:pt x="100452" y="75750"/>
                </a:lnTo>
                <a:lnTo>
                  <a:pt x="95248" y="70592"/>
                </a:lnTo>
                <a:lnTo>
                  <a:pt x="85646" y="70592"/>
                </a:lnTo>
                <a:lnTo>
                  <a:pt x="85646" y="79967"/>
                </a:lnTo>
                <a:lnTo>
                  <a:pt x="25000" y="79967"/>
                </a:lnTo>
                <a:lnTo>
                  <a:pt x="25000" y="52779"/>
                </a:lnTo>
                <a:lnTo>
                  <a:pt x="23265" y="52779"/>
                </a:lnTo>
                <a:lnTo>
                  <a:pt x="21407" y="54812"/>
                </a:lnTo>
                <a:lnTo>
                  <a:pt x="15398" y="54812"/>
                </a:lnTo>
                <a:close/>
              </a:path>
              <a:path w="120000" h="120000" fill="none" extrusionOk="0">
                <a:moveTo>
                  <a:pt x="0" y="0"/>
                </a:moveTo>
                <a:lnTo>
                  <a:pt x="120000" y="0"/>
                </a:lnTo>
                <a:lnTo>
                  <a:pt x="120000" y="120000"/>
                </a:lnTo>
                <a:lnTo>
                  <a:pt x="0" y="120000"/>
                </a:lnTo>
                <a:close/>
              </a:path>
            </a:pathLst>
          </a:cu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2" name="Google Shape;202;p8"/>
          <p:cNvPicPr preferRelativeResize="0"/>
          <p:nvPr/>
        </p:nvPicPr>
        <p:blipFill>
          <a:blip r:embed="rId4">
            <a:alphaModFix/>
          </a:blip>
          <a:stretch>
            <a:fillRect/>
          </a:stretch>
        </p:blipFill>
        <p:spPr>
          <a:xfrm>
            <a:off x="8452225" y="473139"/>
            <a:ext cx="2033850" cy="961175"/>
          </a:xfrm>
          <a:prstGeom prst="rect">
            <a:avLst/>
          </a:prstGeom>
          <a:noFill/>
          <a:ln>
            <a:noFill/>
          </a:ln>
        </p:spPr>
      </p:pic>
      <p:sp>
        <p:nvSpPr>
          <p:cNvPr id="203" name="Google Shape;203;p8"/>
          <p:cNvSpPr txBox="1"/>
          <p:nvPr/>
        </p:nvSpPr>
        <p:spPr>
          <a:xfrm>
            <a:off x="10739400" y="1434325"/>
            <a:ext cx="96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a:latin typeface="Calibri"/>
                <a:ea typeface="Calibri"/>
                <a:cs typeface="Calibri"/>
                <a:sym typeface="Calibri"/>
              </a:rPr>
              <a:t>Erklärfilm </a:t>
            </a:r>
            <a:endParaRPr>
              <a:latin typeface="Calibri"/>
              <a:ea typeface="Calibri"/>
              <a:cs typeface="Calibri"/>
              <a:sym typeface="Calibri"/>
            </a:endParaRPr>
          </a:p>
        </p:txBody>
      </p:sp>
      <p:pic>
        <p:nvPicPr>
          <p:cNvPr id="204" name="Google Shape;204;p8">
            <a:hlinkClick r:id="rId5" action="ppaction://hlinksldjump"/>
          </p:cNvPr>
          <p:cNvPicPr preferRelativeResize="0"/>
          <p:nvPr/>
        </p:nvPicPr>
        <p:blipFill>
          <a:blip r:embed="rId6">
            <a:alphaModFix/>
          </a:blip>
          <a:stretch>
            <a:fillRect/>
          </a:stretch>
        </p:blipFill>
        <p:spPr>
          <a:xfrm>
            <a:off x="11157175" y="5910300"/>
            <a:ext cx="1034825" cy="947701"/>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9"/>
          <p:cNvSpPr txBox="1">
            <a:spLocks noGrp="1"/>
          </p:cNvSpPr>
          <p:nvPr>
            <p:ph type="title"/>
          </p:nvPr>
        </p:nvSpPr>
        <p:spPr>
          <a:xfrm>
            <a:off x="838200" y="755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dirty="0"/>
              <a:t>Leitlinie Vielfalt</a:t>
            </a:r>
            <a:endParaRPr dirty="0"/>
          </a:p>
        </p:txBody>
      </p:sp>
      <p:sp>
        <p:nvSpPr>
          <p:cNvPr id="210" name="Google Shape;210;p9"/>
          <p:cNvSpPr txBox="1">
            <a:spLocks noGrp="1"/>
          </p:cNvSpPr>
          <p:nvPr>
            <p:ph type="body" idx="1"/>
          </p:nvPr>
        </p:nvSpPr>
        <p:spPr>
          <a:xfrm>
            <a:off x="838200" y="1171200"/>
            <a:ext cx="10515600" cy="56301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Clr>
                <a:schemeClr val="dk1"/>
              </a:buClr>
              <a:buSzPts val="935"/>
              <a:buFont typeface="Arial"/>
              <a:buNone/>
            </a:pPr>
            <a:r>
              <a:rPr lang="de-DE" sz="2000" b="1" dirty="0">
                <a:highlight>
                  <a:srgbClr val="FFFFFF"/>
                </a:highlight>
              </a:rPr>
              <a:t>Vielfalt ist unsere Ressource!</a:t>
            </a:r>
            <a:r>
              <a:rPr lang="de-DE" sz="2000" dirty="0">
                <a:highlight>
                  <a:srgbClr val="FFFFFF"/>
                </a:highlight>
              </a:rPr>
              <a:t>  </a:t>
            </a:r>
            <a:endParaRPr sz="2000" dirty="0">
              <a:highlight>
                <a:srgbClr val="FFFFFF"/>
              </a:highlight>
            </a:endParaRPr>
          </a:p>
          <a:p>
            <a:pPr marL="0" lvl="0" indent="0" algn="l" rtl="0">
              <a:lnSpc>
                <a:spcPct val="95000"/>
              </a:lnSpc>
              <a:spcBef>
                <a:spcPts val="0"/>
              </a:spcBef>
              <a:spcAft>
                <a:spcPts val="0"/>
              </a:spcAft>
              <a:buClr>
                <a:schemeClr val="dk1"/>
              </a:buClr>
              <a:buSzPts val="935"/>
              <a:buFont typeface="Arial"/>
              <a:buNone/>
            </a:pPr>
            <a:r>
              <a:rPr lang="de-DE" sz="2000" b="1" dirty="0">
                <a:highlight>
                  <a:srgbClr val="FFFFFF"/>
                </a:highlight>
              </a:rPr>
              <a:t>Vielfalt, das sind wir! </a:t>
            </a:r>
            <a:endParaRPr sz="2000" b="1" dirty="0">
              <a:highlight>
                <a:srgbClr val="FFFFFF"/>
              </a:highlight>
            </a:endParaRPr>
          </a:p>
          <a:p>
            <a:pPr marL="0" lvl="0" indent="0" algn="l" rtl="0">
              <a:lnSpc>
                <a:spcPct val="95000"/>
              </a:lnSpc>
              <a:spcBef>
                <a:spcPts val="0"/>
              </a:spcBef>
              <a:spcAft>
                <a:spcPts val="0"/>
              </a:spcAft>
              <a:buClr>
                <a:schemeClr val="dk1"/>
              </a:buClr>
              <a:buSzPts val="935"/>
              <a:buFont typeface="Arial"/>
              <a:buNone/>
            </a:pPr>
            <a:r>
              <a:rPr lang="de-DE" sz="2000" b="1" dirty="0">
                <a:highlight>
                  <a:srgbClr val="FFFFFF"/>
                </a:highlight>
              </a:rPr>
              <a:t>  </a:t>
            </a:r>
            <a:endParaRPr sz="2000" b="1" dirty="0">
              <a:highlight>
                <a:srgbClr val="FFFFFF"/>
              </a:highlight>
            </a:endParaRPr>
          </a:p>
          <a:p>
            <a:pPr marL="0" lvl="0" indent="0" algn="l" rtl="0">
              <a:lnSpc>
                <a:spcPct val="95000"/>
              </a:lnSpc>
              <a:spcBef>
                <a:spcPts val="0"/>
              </a:spcBef>
              <a:spcAft>
                <a:spcPts val="0"/>
              </a:spcAft>
              <a:buClr>
                <a:schemeClr val="dk1"/>
              </a:buClr>
              <a:buSzPts val="935"/>
              <a:buFont typeface="Arial"/>
              <a:buNone/>
            </a:pPr>
            <a:r>
              <a:rPr lang="de-DE" sz="1600" i="1" dirty="0">
                <a:highlight>
                  <a:srgbClr val="FFFFFF"/>
                </a:highlight>
              </a:rPr>
              <a:t>Jede Jeck </a:t>
            </a:r>
            <a:r>
              <a:rPr lang="de-DE" sz="1600" i="1" dirty="0" err="1">
                <a:highlight>
                  <a:srgbClr val="FFFFFF"/>
                </a:highlight>
              </a:rPr>
              <a:t>is</a:t>
            </a:r>
            <a:r>
              <a:rPr lang="de-DE" sz="1600" i="1" dirty="0">
                <a:highlight>
                  <a:srgbClr val="FFFFFF"/>
                </a:highlight>
              </a:rPr>
              <a:t> anders – und </a:t>
            </a:r>
            <a:r>
              <a:rPr lang="de-DE" sz="1600" i="1" dirty="0" err="1">
                <a:highlight>
                  <a:srgbClr val="FFFFFF"/>
                </a:highlight>
              </a:rPr>
              <a:t>dat</a:t>
            </a:r>
            <a:r>
              <a:rPr lang="de-DE" sz="1600" i="1" dirty="0">
                <a:highlight>
                  <a:srgbClr val="FFFFFF"/>
                </a:highlight>
              </a:rPr>
              <a:t> </a:t>
            </a:r>
            <a:r>
              <a:rPr lang="de-DE" sz="1600" i="1" dirty="0" err="1">
                <a:highlight>
                  <a:srgbClr val="FFFFFF"/>
                </a:highlight>
              </a:rPr>
              <a:t>is</a:t>
            </a:r>
            <a:r>
              <a:rPr lang="de-DE" sz="1600" i="1" dirty="0">
                <a:highlight>
                  <a:srgbClr val="FFFFFF"/>
                </a:highlight>
              </a:rPr>
              <a:t> </a:t>
            </a:r>
            <a:r>
              <a:rPr lang="de-DE" sz="1600" i="1" dirty="0" err="1">
                <a:highlight>
                  <a:srgbClr val="FFFFFF"/>
                </a:highlight>
              </a:rPr>
              <a:t>joot</a:t>
            </a:r>
            <a:r>
              <a:rPr lang="de-DE" sz="1600" i="1" dirty="0">
                <a:highlight>
                  <a:srgbClr val="FFFFFF"/>
                </a:highlight>
              </a:rPr>
              <a:t>!</a:t>
            </a:r>
            <a:r>
              <a:rPr lang="de-DE" sz="1600" dirty="0">
                <a:highlight>
                  <a:srgbClr val="FFFFFF"/>
                </a:highlight>
              </a:rPr>
              <a:t>  </a:t>
            </a:r>
            <a:endParaRPr sz="1600" dirty="0">
              <a:highlight>
                <a:srgbClr val="FFFFFF"/>
              </a:highlight>
            </a:endParaRPr>
          </a:p>
          <a:p>
            <a:pPr marL="0" lvl="0" indent="0" algn="l" rtl="0">
              <a:lnSpc>
                <a:spcPct val="95000"/>
              </a:lnSpc>
              <a:spcBef>
                <a:spcPts val="0"/>
              </a:spcBef>
              <a:spcAft>
                <a:spcPts val="0"/>
              </a:spcAft>
              <a:buClr>
                <a:schemeClr val="dk1"/>
              </a:buClr>
              <a:buSzPts val="935"/>
              <a:buFont typeface="Arial"/>
              <a:buNone/>
            </a:pPr>
            <a:r>
              <a:rPr lang="de-DE" sz="1590" dirty="0">
                <a:highlight>
                  <a:srgbClr val="FFFFFF"/>
                </a:highlight>
              </a:rPr>
              <a:t>  </a:t>
            </a:r>
            <a:endParaRPr sz="1590" dirty="0">
              <a:highlight>
                <a:srgbClr val="FFFFFF"/>
              </a:highlight>
            </a:endParaRPr>
          </a:p>
          <a:p>
            <a:pPr marL="0" lvl="0" indent="0" algn="l" rtl="0">
              <a:lnSpc>
                <a:spcPct val="95000"/>
              </a:lnSpc>
              <a:spcBef>
                <a:spcPts val="0"/>
              </a:spcBef>
              <a:spcAft>
                <a:spcPts val="0"/>
              </a:spcAft>
              <a:buClr>
                <a:schemeClr val="dk1"/>
              </a:buClr>
              <a:buSzPts val="935"/>
              <a:buFont typeface="Arial"/>
              <a:buNone/>
            </a:pPr>
            <a:r>
              <a:rPr lang="de-DE" sz="1600" dirty="0">
                <a:highlight>
                  <a:srgbClr val="FFFFFF"/>
                </a:highlight>
              </a:rPr>
              <a:t>Wir am ZfsL Köln begrüßen Vielfalt in allen Ausprägungen wie z.B.  </a:t>
            </a:r>
            <a:endParaRPr sz="1600" dirty="0">
              <a:highlight>
                <a:srgbClr val="FFFFFF"/>
              </a:highlight>
            </a:endParaRPr>
          </a:p>
          <a:p>
            <a:pPr marL="685800" lvl="0" indent="-330200" algn="l" rtl="0">
              <a:lnSpc>
                <a:spcPct val="95000"/>
              </a:lnSpc>
              <a:spcBef>
                <a:spcPts val="0"/>
              </a:spcBef>
              <a:spcAft>
                <a:spcPts val="0"/>
              </a:spcAft>
              <a:buSzPts val="1600"/>
              <a:buFont typeface="Calibri"/>
              <a:buChar char="●"/>
            </a:pPr>
            <a:r>
              <a:rPr lang="de-DE" sz="1600" dirty="0">
                <a:highlight>
                  <a:srgbClr val="FFFFFF"/>
                </a:highlight>
              </a:rPr>
              <a:t>Ethnische Herkunft/ Nationalität </a:t>
            </a:r>
            <a:endParaRPr sz="1600" dirty="0">
              <a:highlight>
                <a:srgbClr val="FFFFFF"/>
              </a:highlight>
            </a:endParaRPr>
          </a:p>
          <a:p>
            <a:pPr marL="685800" lvl="0" indent="-330200" algn="l" rtl="0">
              <a:lnSpc>
                <a:spcPct val="95000"/>
              </a:lnSpc>
              <a:spcBef>
                <a:spcPts val="0"/>
              </a:spcBef>
              <a:spcAft>
                <a:spcPts val="0"/>
              </a:spcAft>
              <a:buSzPts val="1600"/>
              <a:buFont typeface="Calibri"/>
              <a:buChar char="●"/>
            </a:pPr>
            <a:r>
              <a:rPr lang="de-DE" sz="1600" dirty="0">
                <a:highlight>
                  <a:srgbClr val="FFFFFF"/>
                </a:highlight>
              </a:rPr>
              <a:t>Geschlecht/sexuelle Identität  </a:t>
            </a:r>
            <a:endParaRPr sz="1600" dirty="0">
              <a:highlight>
                <a:srgbClr val="FFFFFF"/>
              </a:highlight>
            </a:endParaRPr>
          </a:p>
          <a:p>
            <a:pPr marL="685800" lvl="0" indent="-330200" algn="l" rtl="0">
              <a:lnSpc>
                <a:spcPct val="95000"/>
              </a:lnSpc>
              <a:spcBef>
                <a:spcPts val="0"/>
              </a:spcBef>
              <a:spcAft>
                <a:spcPts val="0"/>
              </a:spcAft>
              <a:buSzPts val="1600"/>
              <a:buFont typeface="Calibri"/>
              <a:buChar char="●"/>
            </a:pPr>
            <a:r>
              <a:rPr lang="de-DE" sz="1600" dirty="0">
                <a:highlight>
                  <a:srgbClr val="FFFFFF"/>
                </a:highlight>
              </a:rPr>
              <a:t>Alter </a:t>
            </a:r>
            <a:endParaRPr sz="1600" dirty="0">
              <a:highlight>
                <a:srgbClr val="FFFFFF"/>
              </a:highlight>
            </a:endParaRPr>
          </a:p>
          <a:p>
            <a:pPr marL="685800" lvl="0" indent="-330200" algn="l" rtl="0">
              <a:lnSpc>
                <a:spcPct val="95000"/>
              </a:lnSpc>
              <a:spcBef>
                <a:spcPts val="0"/>
              </a:spcBef>
              <a:spcAft>
                <a:spcPts val="0"/>
              </a:spcAft>
              <a:buSzPts val="1600"/>
              <a:buFont typeface="Calibri"/>
              <a:buChar char="●"/>
            </a:pPr>
            <a:r>
              <a:rPr lang="de-DE" sz="1600" dirty="0">
                <a:highlight>
                  <a:srgbClr val="FFFFFF"/>
                </a:highlight>
              </a:rPr>
              <a:t>Religion/ Weltanschauung </a:t>
            </a:r>
            <a:endParaRPr sz="1600" dirty="0">
              <a:highlight>
                <a:srgbClr val="FFFFFF"/>
              </a:highlight>
            </a:endParaRPr>
          </a:p>
          <a:p>
            <a:pPr marL="685800" lvl="0" indent="-330200" algn="l" rtl="0">
              <a:lnSpc>
                <a:spcPct val="95000"/>
              </a:lnSpc>
              <a:spcBef>
                <a:spcPts val="0"/>
              </a:spcBef>
              <a:spcAft>
                <a:spcPts val="0"/>
              </a:spcAft>
              <a:buSzPts val="1600"/>
              <a:buFont typeface="Calibri"/>
              <a:buChar char="●"/>
            </a:pPr>
            <a:r>
              <a:rPr lang="de-DE" sz="1600" dirty="0">
                <a:highlight>
                  <a:srgbClr val="FFFFFF"/>
                </a:highlight>
              </a:rPr>
              <a:t>Soziale Herkunft </a:t>
            </a:r>
            <a:endParaRPr sz="1600" dirty="0">
              <a:highlight>
                <a:srgbClr val="FFFFFF"/>
              </a:highlight>
            </a:endParaRPr>
          </a:p>
          <a:p>
            <a:pPr marL="685800" lvl="0" indent="-330200" algn="l" rtl="0">
              <a:lnSpc>
                <a:spcPct val="95000"/>
              </a:lnSpc>
              <a:spcBef>
                <a:spcPts val="0"/>
              </a:spcBef>
              <a:spcAft>
                <a:spcPts val="0"/>
              </a:spcAft>
              <a:buSzPts val="1600"/>
              <a:buFont typeface="Calibri"/>
              <a:buChar char="●"/>
            </a:pPr>
            <a:r>
              <a:rPr lang="de-DE" sz="1600" dirty="0">
                <a:highlight>
                  <a:srgbClr val="FFFFFF"/>
                </a:highlight>
              </a:rPr>
              <a:t>Sprache </a:t>
            </a:r>
            <a:endParaRPr sz="1600" dirty="0">
              <a:highlight>
                <a:srgbClr val="FFFFFF"/>
              </a:highlight>
            </a:endParaRPr>
          </a:p>
          <a:p>
            <a:pPr marL="685800" lvl="0" indent="-330200" algn="l" rtl="0">
              <a:lnSpc>
                <a:spcPct val="95000"/>
              </a:lnSpc>
              <a:spcBef>
                <a:spcPts val="0"/>
              </a:spcBef>
              <a:spcAft>
                <a:spcPts val="0"/>
              </a:spcAft>
              <a:buSzPts val="1600"/>
              <a:buFont typeface="Calibri"/>
              <a:buChar char="●"/>
            </a:pPr>
            <a:r>
              <a:rPr lang="de-DE" sz="1600" dirty="0">
                <a:highlight>
                  <a:srgbClr val="FFFFFF"/>
                </a:highlight>
              </a:rPr>
              <a:t>körperliche und geistige Fähigkeiten oder Begabungen </a:t>
            </a:r>
            <a:endParaRPr sz="1600" dirty="0">
              <a:highlight>
                <a:srgbClr val="FFFFFF"/>
              </a:highlight>
            </a:endParaRPr>
          </a:p>
          <a:p>
            <a:pPr marL="685800" lvl="0" indent="-330200" algn="l" rtl="0">
              <a:lnSpc>
                <a:spcPct val="95000"/>
              </a:lnSpc>
              <a:spcBef>
                <a:spcPts val="0"/>
              </a:spcBef>
              <a:spcAft>
                <a:spcPts val="0"/>
              </a:spcAft>
              <a:buSzPts val="1600"/>
              <a:buFont typeface="Calibri"/>
              <a:buChar char="●"/>
            </a:pPr>
            <a:r>
              <a:rPr lang="de-DE" sz="1600" dirty="0">
                <a:highlight>
                  <a:srgbClr val="FFFFFF"/>
                </a:highlight>
              </a:rPr>
              <a:t>... </a:t>
            </a:r>
            <a:endParaRPr sz="1600" dirty="0">
              <a:highlight>
                <a:srgbClr val="FFFFFF"/>
              </a:highlight>
            </a:endParaRPr>
          </a:p>
          <a:p>
            <a:pPr marL="0" lvl="0" indent="0" algn="l" rtl="0">
              <a:lnSpc>
                <a:spcPct val="95000"/>
              </a:lnSpc>
              <a:spcBef>
                <a:spcPts val="0"/>
              </a:spcBef>
              <a:spcAft>
                <a:spcPts val="0"/>
              </a:spcAft>
              <a:buClr>
                <a:schemeClr val="dk1"/>
              </a:buClr>
              <a:buSzPts val="935"/>
              <a:buFont typeface="Arial"/>
              <a:buNone/>
            </a:pPr>
            <a:r>
              <a:rPr lang="de-DE" sz="1600" dirty="0">
                <a:highlight>
                  <a:srgbClr val="FFFFFF"/>
                </a:highlight>
              </a:rPr>
              <a:t> </a:t>
            </a:r>
            <a:r>
              <a:rPr lang="de-DE" sz="1420" dirty="0">
                <a:highlight>
                  <a:srgbClr val="FFFFFF"/>
                </a:highlight>
              </a:rPr>
              <a:t> </a:t>
            </a:r>
            <a:endParaRPr sz="1420" dirty="0">
              <a:highlight>
                <a:srgbClr val="FFFFFF"/>
              </a:highlight>
            </a:endParaRPr>
          </a:p>
          <a:p>
            <a:pPr marL="0" lvl="0" indent="0" algn="l" rtl="0">
              <a:lnSpc>
                <a:spcPct val="95000"/>
              </a:lnSpc>
              <a:spcBef>
                <a:spcPts val="0"/>
              </a:spcBef>
              <a:spcAft>
                <a:spcPts val="0"/>
              </a:spcAft>
              <a:buClr>
                <a:schemeClr val="dk1"/>
              </a:buClr>
              <a:buSzPts val="935"/>
              <a:buFont typeface="Arial"/>
              <a:buNone/>
            </a:pPr>
            <a:r>
              <a:rPr lang="de-DE" sz="1600" dirty="0">
                <a:highlight>
                  <a:srgbClr val="FFFFFF"/>
                </a:highlight>
              </a:rPr>
              <a:t>Vielfalt, das sind lebendige Begegnungen in einer wertschätzenden Gemeinschaft. Vielfalt, das ist ein ressourcenorientierter Blick für Stärken und das Besondere in jeder/m von uns. Vielfalt, das heißt, Sensibilität für unbewusste Vorurteile zu entwickeln und sich immer wieder selbstkritisch zu hinterfragen. </a:t>
            </a:r>
            <a:endParaRPr sz="1600" dirty="0">
              <a:highlight>
                <a:srgbClr val="FFFFFF"/>
              </a:highlight>
            </a:endParaRPr>
          </a:p>
          <a:p>
            <a:pPr marL="0" lvl="0" indent="0" algn="l" rtl="0">
              <a:lnSpc>
                <a:spcPct val="95000"/>
              </a:lnSpc>
              <a:spcBef>
                <a:spcPts val="600"/>
              </a:spcBef>
              <a:spcAft>
                <a:spcPts val="0"/>
              </a:spcAft>
              <a:buClr>
                <a:schemeClr val="dk1"/>
              </a:buClr>
              <a:buSzPts val="935"/>
              <a:buFont typeface="Arial"/>
              <a:buNone/>
            </a:pPr>
            <a:r>
              <a:rPr lang="de-DE" sz="1600" dirty="0">
                <a:highlight>
                  <a:srgbClr val="FFFFFF"/>
                </a:highlight>
              </a:rPr>
              <a:t>Diese Haltung leben wir in ZfsL und Schule.  </a:t>
            </a:r>
            <a:endParaRPr sz="1600" dirty="0">
              <a:highlight>
                <a:srgbClr val="FFFFFF"/>
              </a:highlight>
            </a:endParaRPr>
          </a:p>
          <a:p>
            <a:pPr marL="0" lvl="0" indent="0" algn="l" rtl="0">
              <a:lnSpc>
                <a:spcPct val="95000"/>
              </a:lnSpc>
              <a:spcBef>
                <a:spcPts val="600"/>
              </a:spcBef>
              <a:spcAft>
                <a:spcPts val="0"/>
              </a:spcAft>
              <a:buClr>
                <a:schemeClr val="dk1"/>
              </a:buClr>
              <a:buSzPts val="935"/>
              <a:buFont typeface="Arial"/>
              <a:buNone/>
            </a:pPr>
            <a:r>
              <a:rPr lang="de-DE" sz="1600" dirty="0">
                <a:highlight>
                  <a:srgbClr val="FFFFFF"/>
                </a:highlight>
              </a:rPr>
              <a:t>Wir achten die individuelle Persönlichkeit und fördern eigene Lernwege.  </a:t>
            </a:r>
            <a:endParaRPr sz="1600" dirty="0">
              <a:highlight>
                <a:srgbClr val="FFFFFF"/>
              </a:highlight>
            </a:endParaRPr>
          </a:p>
          <a:p>
            <a:pPr marL="0" lvl="0" indent="0" algn="l" rtl="0">
              <a:lnSpc>
                <a:spcPct val="95000"/>
              </a:lnSpc>
              <a:spcBef>
                <a:spcPts val="600"/>
              </a:spcBef>
              <a:spcAft>
                <a:spcPts val="600"/>
              </a:spcAft>
              <a:buClr>
                <a:schemeClr val="dk1"/>
              </a:buClr>
              <a:buSzPts val="935"/>
              <a:buFont typeface="Arial"/>
              <a:buNone/>
            </a:pPr>
            <a:r>
              <a:rPr lang="de-DE" sz="1600" dirty="0">
                <a:highlight>
                  <a:srgbClr val="FFFFFF"/>
                </a:highlight>
              </a:rPr>
              <a:t>Wir bereichern und inspirieren uns gegenseitig.</a:t>
            </a:r>
            <a:endParaRPr sz="1929" b="1" dirty="0">
              <a:solidFill>
                <a:srgbClr val="538135"/>
              </a:solidFill>
            </a:endParaRPr>
          </a:p>
        </p:txBody>
      </p:sp>
      <p:sp>
        <p:nvSpPr>
          <p:cNvPr id="211" name="Google Shape;211;p9">
            <a:hlinkClick r:id="rId3"/>
          </p:cNvPr>
          <p:cNvSpPr/>
          <p:nvPr/>
        </p:nvSpPr>
        <p:spPr>
          <a:xfrm>
            <a:off x="10546803" y="127634"/>
            <a:ext cx="1187700" cy="1177200"/>
          </a:xfrm>
          <a:custGeom>
            <a:avLst/>
            <a:gdLst/>
            <a:ahLst/>
            <a:cxnLst/>
            <a:rect l="l" t="t" r="r" b="b"/>
            <a:pathLst>
              <a:path w="120000" h="120000" extrusionOk="0">
                <a:moveTo>
                  <a:pt x="0" y="0"/>
                </a:moveTo>
                <a:lnTo>
                  <a:pt x="120000" y="0"/>
                </a:lnTo>
                <a:lnTo>
                  <a:pt x="120000" y="120000"/>
                </a:lnTo>
                <a:lnTo>
                  <a:pt x="0" y="120000"/>
                </a:lnTo>
                <a:close/>
                <a:moveTo>
                  <a:pt x="15398" y="37000"/>
                </a:moveTo>
                <a:lnTo>
                  <a:pt x="15398" y="54812"/>
                </a:lnTo>
                <a:lnTo>
                  <a:pt x="21407" y="54812"/>
                </a:lnTo>
                <a:lnTo>
                  <a:pt x="23265" y="52779"/>
                </a:lnTo>
                <a:lnTo>
                  <a:pt x="25000" y="52779"/>
                </a:lnTo>
                <a:lnTo>
                  <a:pt x="25000" y="79967"/>
                </a:lnTo>
                <a:lnTo>
                  <a:pt x="85646" y="79967"/>
                </a:lnTo>
                <a:lnTo>
                  <a:pt x="85646" y="70592"/>
                </a:lnTo>
                <a:lnTo>
                  <a:pt x="95248" y="70592"/>
                </a:lnTo>
                <a:lnTo>
                  <a:pt x="100452" y="75750"/>
                </a:lnTo>
                <a:lnTo>
                  <a:pt x="104602" y="75750"/>
                </a:lnTo>
                <a:lnTo>
                  <a:pt x="104602" y="42625"/>
                </a:lnTo>
                <a:lnTo>
                  <a:pt x="100452" y="42625"/>
                </a:lnTo>
                <a:lnTo>
                  <a:pt x="96859" y="46217"/>
                </a:lnTo>
                <a:lnTo>
                  <a:pt x="85646" y="46217"/>
                </a:lnTo>
                <a:lnTo>
                  <a:pt x="85646" y="42625"/>
                </a:lnTo>
                <a:lnTo>
                  <a:pt x="82115" y="38875"/>
                </a:lnTo>
                <a:lnTo>
                  <a:pt x="23265" y="38875"/>
                </a:lnTo>
                <a:lnTo>
                  <a:pt x="21407" y="37000"/>
                </a:lnTo>
                <a:close/>
              </a:path>
              <a:path w="120000" h="120000" fill="darken" extrusionOk="0">
                <a:moveTo>
                  <a:pt x="15398" y="37000"/>
                </a:moveTo>
                <a:lnTo>
                  <a:pt x="15398" y="54812"/>
                </a:lnTo>
                <a:lnTo>
                  <a:pt x="21407" y="54812"/>
                </a:lnTo>
                <a:lnTo>
                  <a:pt x="23265" y="52779"/>
                </a:lnTo>
                <a:lnTo>
                  <a:pt x="25000" y="52779"/>
                </a:lnTo>
                <a:lnTo>
                  <a:pt x="25000" y="79967"/>
                </a:lnTo>
                <a:lnTo>
                  <a:pt x="85646" y="79967"/>
                </a:lnTo>
                <a:lnTo>
                  <a:pt x="85646" y="70592"/>
                </a:lnTo>
                <a:lnTo>
                  <a:pt x="95248" y="70592"/>
                </a:lnTo>
                <a:lnTo>
                  <a:pt x="100452" y="75750"/>
                </a:lnTo>
                <a:lnTo>
                  <a:pt x="104602" y="75750"/>
                </a:lnTo>
                <a:lnTo>
                  <a:pt x="104602" y="42625"/>
                </a:lnTo>
                <a:lnTo>
                  <a:pt x="100452" y="42625"/>
                </a:lnTo>
                <a:lnTo>
                  <a:pt x="96859" y="46217"/>
                </a:lnTo>
                <a:lnTo>
                  <a:pt x="85646" y="46217"/>
                </a:lnTo>
                <a:lnTo>
                  <a:pt x="85646" y="42625"/>
                </a:lnTo>
                <a:lnTo>
                  <a:pt x="82115" y="38875"/>
                </a:lnTo>
                <a:lnTo>
                  <a:pt x="23265" y="38875"/>
                </a:lnTo>
                <a:lnTo>
                  <a:pt x="21407" y="37000"/>
                </a:lnTo>
                <a:close/>
              </a:path>
              <a:path w="120000" h="120000" fill="none" extrusionOk="0">
                <a:moveTo>
                  <a:pt x="15398" y="37000"/>
                </a:moveTo>
                <a:lnTo>
                  <a:pt x="21407" y="37000"/>
                </a:lnTo>
                <a:lnTo>
                  <a:pt x="23265" y="38875"/>
                </a:lnTo>
                <a:lnTo>
                  <a:pt x="82115" y="38875"/>
                </a:lnTo>
                <a:lnTo>
                  <a:pt x="85646" y="42625"/>
                </a:lnTo>
                <a:lnTo>
                  <a:pt x="85646" y="46217"/>
                </a:lnTo>
                <a:lnTo>
                  <a:pt x="96859" y="46217"/>
                </a:lnTo>
                <a:lnTo>
                  <a:pt x="100452" y="42625"/>
                </a:lnTo>
                <a:lnTo>
                  <a:pt x="104602" y="42625"/>
                </a:lnTo>
                <a:lnTo>
                  <a:pt x="104602" y="75750"/>
                </a:lnTo>
                <a:lnTo>
                  <a:pt x="100452" y="75750"/>
                </a:lnTo>
                <a:lnTo>
                  <a:pt x="95248" y="70592"/>
                </a:lnTo>
                <a:lnTo>
                  <a:pt x="85646" y="70592"/>
                </a:lnTo>
                <a:lnTo>
                  <a:pt x="85646" y="79967"/>
                </a:lnTo>
                <a:lnTo>
                  <a:pt x="25000" y="79967"/>
                </a:lnTo>
                <a:lnTo>
                  <a:pt x="25000" y="52779"/>
                </a:lnTo>
                <a:lnTo>
                  <a:pt x="23265" y="52779"/>
                </a:lnTo>
                <a:lnTo>
                  <a:pt x="21407" y="54812"/>
                </a:lnTo>
                <a:lnTo>
                  <a:pt x="15398" y="54812"/>
                </a:lnTo>
                <a:close/>
              </a:path>
              <a:path w="120000" h="120000" fill="none" extrusionOk="0">
                <a:moveTo>
                  <a:pt x="0" y="0"/>
                </a:moveTo>
                <a:lnTo>
                  <a:pt x="120000" y="0"/>
                </a:lnTo>
                <a:lnTo>
                  <a:pt x="120000" y="120000"/>
                </a:lnTo>
                <a:lnTo>
                  <a:pt x="0" y="120000"/>
                </a:lnTo>
                <a:close/>
              </a:path>
            </a:pathLst>
          </a:cu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2" name="Google Shape;212;p9"/>
          <p:cNvPicPr preferRelativeResize="0"/>
          <p:nvPr/>
        </p:nvPicPr>
        <p:blipFill>
          <a:blip r:embed="rId4">
            <a:alphaModFix/>
          </a:blip>
          <a:stretch>
            <a:fillRect/>
          </a:stretch>
        </p:blipFill>
        <p:spPr>
          <a:xfrm>
            <a:off x="7150150" y="190575"/>
            <a:ext cx="3019425" cy="1095650"/>
          </a:xfrm>
          <a:prstGeom prst="rect">
            <a:avLst/>
          </a:prstGeom>
          <a:noFill/>
          <a:ln>
            <a:noFill/>
          </a:ln>
        </p:spPr>
      </p:pic>
      <p:pic>
        <p:nvPicPr>
          <p:cNvPr id="213" name="Google Shape;213;p9">
            <a:hlinkClick r:id="rId5" action="ppaction://hlinksldjump"/>
          </p:cNvPr>
          <p:cNvPicPr preferRelativeResize="0"/>
          <p:nvPr/>
        </p:nvPicPr>
        <p:blipFill>
          <a:blip r:embed="rId6">
            <a:alphaModFix/>
          </a:blip>
          <a:stretch>
            <a:fillRect/>
          </a:stretch>
        </p:blipFill>
        <p:spPr>
          <a:xfrm>
            <a:off x="11157175" y="5910300"/>
            <a:ext cx="1034825" cy="947701"/>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10"/>
        <p:cNvGrpSpPr/>
        <p:nvPr/>
      </p:nvGrpSpPr>
      <p:grpSpPr>
        <a:xfrm>
          <a:off x="0" y="0"/>
          <a:ext cx="0" cy="0"/>
          <a:chOff x="0" y="0"/>
          <a:chExt cx="0" cy="0"/>
        </a:xfrm>
      </p:grpSpPr>
      <p:sp>
        <p:nvSpPr>
          <p:cNvPr id="111" name="Google Shape;111;p2"/>
          <p:cNvSpPr/>
          <p:nvPr/>
        </p:nvSpPr>
        <p:spPr>
          <a:xfrm>
            <a:off x="1524"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2" name="Google Shape;112;p2"/>
          <p:cNvSpPr/>
          <p:nvPr/>
        </p:nvSpPr>
        <p:spPr>
          <a:xfrm>
            <a:off x="0" y="0"/>
            <a:ext cx="4709160" cy="6858000"/>
          </a:xfrm>
          <a:prstGeom prst="rect">
            <a:avLst/>
          </a:prstGeom>
          <a:solidFill>
            <a:schemeClr val="dk1">
              <a:alpha val="8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3" name="Google Shape;113;p2"/>
          <p:cNvSpPr/>
          <p:nvPr/>
        </p:nvSpPr>
        <p:spPr>
          <a:xfrm>
            <a:off x="0" y="0"/>
            <a:ext cx="3284331" cy="6858000"/>
          </a:xfrm>
          <a:custGeom>
            <a:avLst/>
            <a:gdLst/>
            <a:ahLst/>
            <a:cxnLst/>
            <a:rect l="l" t="t" r="r" b="b"/>
            <a:pathLst>
              <a:path w="4319042" h="6858000" extrusionOk="0">
                <a:moveTo>
                  <a:pt x="0" y="0"/>
                </a:moveTo>
                <a:lnTo>
                  <a:pt x="1142888" y="0"/>
                </a:lnTo>
                <a:lnTo>
                  <a:pt x="4319042" y="6858000"/>
                </a:lnTo>
                <a:lnTo>
                  <a:pt x="0" y="6858000"/>
                </a:lnTo>
                <a:close/>
              </a:path>
            </a:pathLst>
          </a:custGeom>
          <a:solidFill>
            <a:schemeClr val="dk1">
              <a:alpha val="3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4" name="Google Shape;114;p2"/>
          <p:cNvSpPr txBox="1">
            <a:spLocks noGrp="1"/>
          </p:cNvSpPr>
          <p:nvPr>
            <p:ph type="title"/>
          </p:nvPr>
        </p:nvSpPr>
        <p:spPr>
          <a:xfrm>
            <a:off x="430925" y="640075"/>
            <a:ext cx="4014300" cy="5257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r>
              <a:rPr lang="de-DE" sz="3600">
                <a:solidFill>
                  <a:schemeClr val="lt1"/>
                </a:solidFill>
              </a:rPr>
              <a:t>Formale Einordnung und partizipativer</a:t>
            </a:r>
            <a:endParaRPr sz="3600">
              <a:solidFill>
                <a:schemeClr val="lt1"/>
              </a:solidFill>
            </a:endParaRPr>
          </a:p>
          <a:p>
            <a:pPr marL="0" lvl="0" indent="0" algn="l" rtl="0">
              <a:lnSpc>
                <a:spcPct val="90000"/>
              </a:lnSpc>
              <a:spcBef>
                <a:spcPts val="0"/>
              </a:spcBef>
              <a:spcAft>
                <a:spcPts val="0"/>
              </a:spcAft>
              <a:buClr>
                <a:schemeClr val="lt1"/>
              </a:buClr>
              <a:buSzPts val="3600"/>
              <a:buFont typeface="Calibri"/>
              <a:buNone/>
            </a:pPr>
            <a:r>
              <a:rPr lang="de-DE" sz="3600">
                <a:solidFill>
                  <a:schemeClr val="lt1"/>
                </a:solidFill>
              </a:rPr>
              <a:t>Entstehungsprozess</a:t>
            </a:r>
            <a:endParaRPr/>
          </a:p>
        </p:txBody>
      </p:sp>
      <p:sp>
        <p:nvSpPr>
          <p:cNvPr id="115" name="Google Shape;115;p2"/>
          <p:cNvSpPr txBox="1">
            <a:spLocks noGrp="1"/>
          </p:cNvSpPr>
          <p:nvPr>
            <p:ph type="body" idx="1"/>
          </p:nvPr>
        </p:nvSpPr>
        <p:spPr>
          <a:xfrm>
            <a:off x="4865425" y="0"/>
            <a:ext cx="7157400" cy="6858000"/>
          </a:xfrm>
          <a:prstGeom prst="rect">
            <a:avLst/>
          </a:prstGeom>
          <a:noFill/>
          <a:ln>
            <a:noFill/>
          </a:ln>
        </p:spPr>
        <p:txBody>
          <a:bodyPr spcFirstLastPara="1" wrap="square" lIns="91425" tIns="45700" rIns="91425" bIns="45700" anchor="ctr" anchorCtr="0">
            <a:normAutofit/>
          </a:bodyPr>
          <a:lstStyle/>
          <a:p>
            <a:pPr marL="228600" lvl="0" indent="-222250" algn="l" rtl="0">
              <a:lnSpc>
                <a:spcPct val="80000"/>
              </a:lnSpc>
              <a:spcBef>
                <a:spcPts val="0"/>
              </a:spcBef>
              <a:spcAft>
                <a:spcPts val="0"/>
              </a:spcAft>
              <a:buSzPts val="2100"/>
              <a:buChar char="•"/>
            </a:pPr>
            <a:r>
              <a:rPr lang="de-DE" sz="2100"/>
              <a:t>GeschO der ZfsL vom 13.04.2019, §7, Abs. 4: </a:t>
            </a:r>
            <a:br>
              <a:rPr lang="de-DE" sz="2100"/>
            </a:br>
            <a:r>
              <a:rPr lang="de-DE" sz="2100" i="1"/>
              <a:t>Die ZfsL-Konferenz berät und entscheidet über (…) das Programm des ZfsL</a:t>
            </a:r>
            <a:endParaRPr sz="2700"/>
          </a:p>
          <a:p>
            <a:pPr marL="228600" lvl="0" indent="-222250" algn="l" rtl="0">
              <a:lnSpc>
                <a:spcPct val="80000"/>
              </a:lnSpc>
              <a:spcBef>
                <a:spcPts val="1000"/>
              </a:spcBef>
              <a:spcAft>
                <a:spcPts val="0"/>
              </a:spcAft>
              <a:buSzPts val="2100"/>
              <a:buChar char="•"/>
            </a:pPr>
            <a:r>
              <a:rPr lang="de-DE" sz="2100"/>
              <a:t>ZfsL-Konferenzbeschluss vom 10. März 2020</a:t>
            </a:r>
            <a:endParaRPr sz="2700"/>
          </a:p>
          <a:p>
            <a:pPr marL="273050" lvl="0" indent="0" algn="l" rtl="0">
              <a:lnSpc>
                <a:spcPct val="80000"/>
              </a:lnSpc>
              <a:spcBef>
                <a:spcPts val="1000"/>
              </a:spcBef>
              <a:spcAft>
                <a:spcPts val="0"/>
              </a:spcAft>
              <a:buClr>
                <a:schemeClr val="dk1"/>
              </a:buClr>
              <a:buSzPts val="2200"/>
              <a:buNone/>
            </a:pPr>
            <a:r>
              <a:rPr lang="de-DE" sz="2100"/>
              <a:t>=&gt; Bildung und Beauftragung einer Teilgruppe aus den </a:t>
            </a:r>
            <a:br>
              <a:rPr lang="de-DE" sz="2100"/>
            </a:br>
            <a:r>
              <a:rPr lang="de-DE" sz="2100"/>
              <a:t>Mitgliedern der ZfsL-Konferenz –&gt; alle Lehrämter: SL/FL/LAA/LiA =&gt; Arbeitskreis ZfsL-Programm</a:t>
            </a:r>
            <a:endParaRPr sz="2700"/>
          </a:p>
          <a:p>
            <a:pPr marL="228600" lvl="0" indent="-222250" algn="l" rtl="0">
              <a:lnSpc>
                <a:spcPct val="80000"/>
              </a:lnSpc>
              <a:spcBef>
                <a:spcPts val="1000"/>
              </a:spcBef>
              <a:spcAft>
                <a:spcPts val="0"/>
              </a:spcAft>
              <a:buSzPts val="2100"/>
              <a:buChar char="•"/>
            </a:pPr>
            <a:r>
              <a:rPr lang="de-DE" sz="2100"/>
              <a:t>fünf Sitzungen des Arbeitskreises</a:t>
            </a:r>
            <a:endParaRPr sz="2700"/>
          </a:p>
          <a:p>
            <a:pPr marL="228600" lvl="0" indent="-222250" algn="l" rtl="0">
              <a:lnSpc>
                <a:spcPct val="80000"/>
              </a:lnSpc>
              <a:spcBef>
                <a:spcPts val="1000"/>
              </a:spcBef>
              <a:spcAft>
                <a:spcPts val="0"/>
              </a:spcAft>
              <a:buSzPts val="2100"/>
              <a:buChar char="•"/>
            </a:pPr>
            <a:r>
              <a:rPr lang="de-DE" sz="2100"/>
              <a:t>Einigung auf seminarübergreifende Leitlinien als Basis für die lehramtsbezogenen Ausbildungsprogramme</a:t>
            </a:r>
            <a:br>
              <a:rPr lang="de-DE" sz="2100"/>
            </a:br>
            <a:r>
              <a:rPr lang="de-DE" sz="2100"/>
              <a:t>(GeschO, §8, Abs. 6)  </a:t>
            </a:r>
            <a:endParaRPr sz="2700"/>
          </a:p>
          <a:p>
            <a:pPr marL="228600" lvl="0" indent="-222250" algn="l" rtl="0">
              <a:lnSpc>
                <a:spcPct val="80000"/>
              </a:lnSpc>
              <a:spcBef>
                <a:spcPts val="1000"/>
              </a:spcBef>
              <a:spcAft>
                <a:spcPts val="0"/>
              </a:spcAft>
              <a:buSzPts val="2100"/>
              <a:buChar char="•"/>
            </a:pPr>
            <a:r>
              <a:rPr lang="de-DE" sz="2100"/>
              <a:t>Verständigung zu wesentlichen Inhalten der jeweiligen Leitlinien</a:t>
            </a:r>
            <a:endParaRPr sz="2700"/>
          </a:p>
          <a:p>
            <a:pPr marL="228600" lvl="0" indent="-222250" algn="l" rtl="0">
              <a:lnSpc>
                <a:spcPct val="80000"/>
              </a:lnSpc>
              <a:spcBef>
                <a:spcPts val="1000"/>
              </a:spcBef>
              <a:spcAft>
                <a:spcPts val="0"/>
              </a:spcAft>
              <a:buSzPts val="2100"/>
              <a:buChar char="•"/>
            </a:pPr>
            <a:r>
              <a:rPr lang="de-DE" sz="2100"/>
              <a:t>Beteiligung der Kollegien aller Seminare; finale redaktionelle Abstimmung der Inhalte</a:t>
            </a:r>
            <a:endParaRPr sz="2100"/>
          </a:p>
          <a:p>
            <a:pPr marL="228600" lvl="0" indent="-222250" algn="l" rtl="0">
              <a:lnSpc>
                <a:spcPct val="80000"/>
              </a:lnSpc>
              <a:spcBef>
                <a:spcPts val="1000"/>
              </a:spcBef>
              <a:spcAft>
                <a:spcPts val="0"/>
              </a:spcAft>
              <a:buSzPts val="2100"/>
              <a:buChar char="•"/>
            </a:pPr>
            <a:r>
              <a:rPr lang="de-DE" sz="2100"/>
              <a:t>26.04.2022: Antrag auf Verabschiedung des Programms in der ZfsL-Konferenz</a:t>
            </a:r>
            <a:endParaRPr sz="2700"/>
          </a:p>
          <a:p>
            <a:pPr marL="228600" lvl="0" indent="-222250" algn="l" rtl="0">
              <a:lnSpc>
                <a:spcPct val="80000"/>
              </a:lnSpc>
              <a:spcBef>
                <a:spcPts val="1000"/>
              </a:spcBef>
              <a:spcAft>
                <a:spcPts val="0"/>
              </a:spcAft>
              <a:buSzPts val="2100"/>
              <a:buChar char="•"/>
            </a:pPr>
            <a:r>
              <a:rPr lang="de-DE" sz="2100"/>
              <a:t>Sukzessiver Ausbau der medialen Darstellung des ZfsL-Programms</a:t>
            </a:r>
            <a:endParaRPr sz="1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3"/>
          <p:cNvSpPr/>
          <p:nvPr/>
        </p:nvSpPr>
        <p:spPr>
          <a:xfrm>
            <a:off x="1524"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1" name="Google Shape;121;p3"/>
          <p:cNvSpPr/>
          <p:nvPr/>
        </p:nvSpPr>
        <p:spPr>
          <a:xfrm>
            <a:off x="0" y="0"/>
            <a:ext cx="4709160" cy="6858000"/>
          </a:xfrm>
          <a:prstGeom prst="rect">
            <a:avLst/>
          </a:prstGeom>
          <a:solidFill>
            <a:schemeClr val="dk1">
              <a:alpha val="8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2" name="Google Shape;122;p3"/>
          <p:cNvSpPr/>
          <p:nvPr/>
        </p:nvSpPr>
        <p:spPr>
          <a:xfrm>
            <a:off x="0" y="0"/>
            <a:ext cx="3284331" cy="6858000"/>
          </a:xfrm>
          <a:custGeom>
            <a:avLst/>
            <a:gdLst/>
            <a:ahLst/>
            <a:cxnLst/>
            <a:rect l="l" t="t" r="r" b="b"/>
            <a:pathLst>
              <a:path w="4319042" h="6858000" extrusionOk="0">
                <a:moveTo>
                  <a:pt x="0" y="0"/>
                </a:moveTo>
                <a:lnTo>
                  <a:pt x="1142888" y="0"/>
                </a:lnTo>
                <a:lnTo>
                  <a:pt x="4319042" y="6858000"/>
                </a:lnTo>
                <a:lnTo>
                  <a:pt x="0" y="6858000"/>
                </a:lnTo>
                <a:close/>
              </a:path>
            </a:pathLst>
          </a:custGeom>
          <a:solidFill>
            <a:schemeClr val="dk1">
              <a:alpha val="3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3" name="Google Shape;123;p3"/>
          <p:cNvSpPr txBox="1">
            <a:spLocks noGrp="1"/>
          </p:cNvSpPr>
          <p:nvPr>
            <p:ph type="title"/>
          </p:nvPr>
        </p:nvSpPr>
        <p:spPr>
          <a:xfrm>
            <a:off x="-75" y="640075"/>
            <a:ext cx="4709100" cy="5257800"/>
          </a:xfrm>
          <a:prstGeom prst="rect">
            <a:avLst/>
          </a:prstGeom>
          <a:noFill/>
          <a:ln>
            <a:noFill/>
          </a:ln>
        </p:spPr>
        <p:txBody>
          <a:bodyPr spcFirstLastPara="1" wrap="square" lIns="91425" tIns="45700" rIns="91425" bIns="45700" anchor="ctr" anchorCtr="0">
            <a:normAutofit/>
          </a:bodyPr>
          <a:lstStyle/>
          <a:p>
            <a:pPr marL="0" lvl="0" indent="1080000" algn="l" rtl="0">
              <a:lnSpc>
                <a:spcPct val="90000"/>
              </a:lnSpc>
              <a:spcBef>
                <a:spcPts val="0"/>
              </a:spcBef>
              <a:spcAft>
                <a:spcPts val="0"/>
              </a:spcAft>
              <a:buClr>
                <a:schemeClr val="lt1"/>
              </a:buClr>
              <a:buSzPts val="3600"/>
              <a:buFont typeface="Calibri"/>
              <a:buNone/>
            </a:pPr>
            <a:r>
              <a:rPr lang="de-DE" sz="3500">
                <a:solidFill>
                  <a:schemeClr val="lt1"/>
                </a:solidFill>
              </a:rPr>
              <a:t>Vorwort und</a:t>
            </a:r>
            <a:endParaRPr sz="3500">
              <a:solidFill>
                <a:schemeClr val="lt1"/>
              </a:solidFill>
            </a:endParaRPr>
          </a:p>
          <a:p>
            <a:pPr marL="0" lvl="0" indent="1080000" algn="l" rtl="0">
              <a:lnSpc>
                <a:spcPct val="90000"/>
              </a:lnSpc>
              <a:spcBef>
                <a:spcPts val="0"/>
              </a:spcBef>
              <a:spcAft>
                <a:spcPts val="0"/>
              </a:spcAft>
              <a:buClr>
                <a:schemeClr val="lt1"/>
              </a:buClr>
              <a:buSzPts val="3600"/>
              <a:buFont typeface="Calibri"/>
              <a:buNone/>
            </a:pPr>
            <a:r>
              <a:rPr lang="de-DE" sz="3500">
                <a:solidFill>
                  <a:schemeClr val="lt1"/>
                </a:solidFill>
              </a:rPr>
              <a:t>Einordnung</a:t>
            </a:r>
            <a:endParaRPr sz="4300"/>
          </a:p>
        </p:txBody>
      </p:sp>
      <p:sp>
        <p:nvSpPr>
          <p:cNvPr id="124" name="Google Shape;124;p3"/>
          <p:cNvSpPr txBox="1">
            <a:spLocks noGrp="1"/>
          </p:cNvSpPr>
          <p:nvPr>
            <p:ph type="body" idx="1"/>
          </p:nvPr>
        </p:nvSpPr>
        <p:spPr>
          <a:xfrm>
            <a:off x="4709150" y="0"/>
            <a:ext cx="7481400" cy="6858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Clr>
                <a:schemeClr val="dk1"/>
              </a:buClr>
              <a:buSzPts val="1800"/>
              <a:buNone/>
            </a:pPr>
            <a:r>
              <a:rPr lang="de-DE" sz="2000"/>
              <a:t>Die Arbeit an unserem ZfsL-Programm bot und bietet weiterhin die Chance, sich über grundlegende Leitlinien der Lehrer*innenausbildung zu verständigen. </a:t>
            </a:r>
            <a:endParaRPr sz="2000"/>
          </a:p>
          <a:p>
            <a:pPr marL="0" lvl="0" indent="0" algn="l" rtl="0">
              <a:lnSpc>
                <a:spcPct val="90000"/>
              </a:lnSpc>
              <a:spcBef>
                <a:spcPts val="1000"/>
              </a:spcBef>
              <a:spcAft>
                <a:spcPts val="0"/>
              </a:spcAft>
              <a:buClr>
                <a:schemeClr val="dk1"/>
              </a:buClr>
              <a:buSzPts val="1800"/>
              <a:buNone/>
            </a:pPr>
            <a:r>
              <a:rPr lang="de-DE" sz="2000"/>
              <a:t>Dabei berücksichtigen und akzentuieren wir die maßgeblichen formalen Vorgaben und fokussieren zudem spezifische Aspekte, die uns hier in Köln besonders wichtig sind. </a:t>
            </a:r>
            <a:endParaRPr sz="2000"/>
          </a:p>
          <a:p>
            <a:pPr marL="0" lvl="0" indent="0" algn="l" rtl="0">
              <a:lnSpc>
                <a:spcPct val="90000"/>
              </a:lnSpc>
              <a:spcBef>
                <a:spcPts val="1000"/>
              </a:spcBef>
              <a:spcAft>
                <a:spcPts val="0"/>
              </a:spcAft>
              <a:buClr>
                <a:schemeClr val="dk1"/>
              </a:buClr>
              <a:buSzPts val="1800"/>
              <a:buNone/>
            </a:pPr>
            <a:r>
              <a:rPr lang="de-DE" sz="2000"/>
              <a:t>Für alle sich am ZfsL Köln professionalisierenden Menschen, in ihren unterschiedlichen Rollen, liegen jetzt fünf Leitlinien vor, die lehramtsübergreifend für eine erfolgreiche Lehrer*innenausbildung  fundamental sind. Die lehramtsbezogenen Ausbildungsprogramme knüpfen mit ihren Spezifika an und sorgen zusätzlich für Transparenz und Orientierung in den unterschiedlichen Ausbildungsformaten.</a:t>
            </a:r>
            <a:endParaRPr sz="2000"/>
          </a:p>
          <a:p>
            <a:pPr marL="0" lvl="0" indent="0" algn="l" rtl="0">
              <a:lnSpc>
                <a:spcPct val="90000"/>
              </a:lnSpc>
              <a:spcBef>
                <a:spcPts val="1000"/>
              </a:spcBef>
              <a:spcAft>
                <a:spcPts val="0"/>
              </a:spcAft>
              <a:buClr>
                <a:schemeClr val="dk1"/>
              </a:buClr>
              <a:buSzPts val="1800"/>
              <a:buNone/>
            </a:pPr>
            <a:r>
              <a:rPr lang="de-DE" sz="2000"/>
              <a:t>Unsere Leitlinien werden im ZfsL Köln bereits an vielen Stellen umgesetzt. Gleichwohl bleibt ihre fortwährende und umfassende Berücksichtigung in den diversen Ausbildungskontexten und in unserer Gremienarbeit auch immer ein dynamischer Auftrag.</a:t>
            </a:r>
            <a:endParaRPr sz="2000"/>
          </a:p>
          <a:p>
            <a:pPr marL="0" lvl="0" indent="0" algn="l" rtl="0">
              <a:lnSpc>
                <a:spcPct val="90000"/>
              </a:lnSpc>
              <a:spcBef>
                <a:spcPts val="1000"/>
              </a:spcBef>
              <a:spcAft>
                <a:spcPts val="0"/>
              </a:spcAft>
              <a:buClr>
                <a:schemeClr val="dk1"/>
              </a:buClr>
              <a:buSzPts val="1800"/>
              <a:buNone/>
            </a:pPr>
            <a:r>
              <a:rPr lang="de-DE" sz="2000"/>
              <a:t>Letztlich sind die Leitlinien des ZfsL-Programms Referenz- und Ankerpunkte für unser aller Handeln, auf das sich die Lehramtsanwärter*innen, Seminarausbilder*innen und die in der Leitung verantwortlichen gleichermaßen berufen können. Für die Umsetzung und Weiterentwicklung der Leitlinien sind wir alle zuständig.</a:t>
            </a:r>
            <a:endParaRPr sz="2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28"/>
        <p:cNvGrpSpPr/>
        <p:nvPr/>
      </p:nvGrpSpPr>
      <p:grpSpPr>
        <a:xfrm>
          <a:off x="0" y="0"/>
          <a:ext cx="0" cy="0"/>
          <a:chOff x="0" y="0"/>
          <a:chExt cx="0" cy="0"/>
        </a:xfrm>
      </p:grpSpPr>
      <p:sp>
        <p:nvSpPr>
          <p:cNvPr id="129" name="Google Shape;129;p4"/>
          <p:cNvSpPr txBox="1">
            <a:spLocks noGrp="1"/>
          </p:cNvSpPr>
          <p:nvPr>
            <p:ph type="title"/>
          </p:nvPr>
        </p:nvSpPr>
        <p:spPr>
          <a:xfrm>
            <a:off x="7878564" y="1240059"/>
            <a:ext cx="4087200" cy="2889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Calibri"/>
              <a:buNone/>
            </a:pPr>
            <a:r>
              <a:rPr lang="de-DE" sz="5400"/>
              <a:t>Das Programm</a:t>
            </a:r>
            <a:endParaRPr/>
          </a:p>
        </p:txBody>
      </p:sp>
      <p:sp>
        <p:nvSpPr>
          <p:cNvPr id="130" name="Google Shape;130;p4"/>
          <p:cNvSpPr/>
          <p:nvPr/>
        </p:nvSpPr>
        <p:spPr>
          <a:xfrm rot="10800000">
            <a:off x="1" y="0"/>
            <a:ext cx="7188051" cy="6858000"/>
          </a:xfrm>
          <a:custGeom>
            <a:avLst/>
            <a:gdLst/>
            <a:ahLst/>
            <a:cxnLst/>
            <a:rect l="l" t="t" r="r" b="b"/>
            <a:pathLst>
              <a:path w="7188051" h="6858000" extrusionOk="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4">
            <a:hlinkClick r:id="rId3" action="ppaction://hlinksldjump"/>
          </p:cNvPr>
          <p:cNvSpPr/>
          <p:nvPr/>
        </p:nvSpPr>
        <p:spPr>
          <a:xfrm rot="1045394">
            <a:off x="5567189" y="3166241"/>
            <a:ext cx="557048" cy="204689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4">
            <a:hlinkClick r:id="rId4" action="ppaction://hlinksldjump"/>
          </p:cNvPr>
          <p:cNvSpPr/>
          <p:nvPr/>
        </p:nvSpPr>
        <p:spPr>
          <a:xfrm rot="5400000">
            <a:off x="2857647" y="4440422"/>
            <a:ext cx="557048" cy="270349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4">
            <a:hlinkClick r:id="rId5" action="ppaction://hlinksldjump"/>
          </p:cNvPr>
          <p:cNvSpPr/>
          <p:nvPr/>
        </p:nvSpPr>
        <p:spPr>
          <a:xfrm rot="-914945">
            <a:off x="471254" y="2870991"/>
            <a:ext cx="557048" cy="204689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4">
            <a:hlinkClick r:id="rId6" action="ppaction://hlinksldjump"/>
          </p:cNvPr>
          <p:cNvSpPr/>
          <p:nvPr/>
        </p:nvSpPr>
        <p:spPr>
          <a:xfrm rot="-3206310">
            <a:off x="4776709" y="169258"/>
            <a:ext cx="557048" cy="2178374"/>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4">
            <a:hlinkClick r:id="rId7" action="ppaction://hlinksldjump"/>
          </p:cNvPr>
          <p:cNvSpPr/>
          <p:nvPr/>
        </p:nvSpPr>
        <p:spPr>
          <a:xfrm rot="-7721640">
            <a:off x="1505901" y="174229"/>
            <a:ext cx="557048" cy="187505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4"/>
          <p:cNvSpPr/>
          <p:nvPr/>
        </p:nvSpPr>
        <p:spPr>
          <a:xfrm>
            <a:off x="0" y="0"/>
            <a:ext cx="7460100" cy="6858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a:hlinkClick r:id="rId7" action="ppaction://hlinksldjump"/>
          </p:cNvPr>
          <p:cNvSpPr txBox="1"/>
          <p:nvPr/>
        </p:nvSpPr>
        <p:spPr>
          <a:xfrm rot="-2282572">
            <a:off x="1882237" y="811702"/>
            <a:ext cx="1975494" cy="5693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500" b="1">
                <a:solidFill>
                  <a:schemeClr val="lt1"/>
                </a:solidFill>
                <a:latin typeface="Calibri"/>
                <a:ea typeface="Calibri"/>
                <a:cs typeface="Calibri"/>
                <a:sym typeface="Calibri"/>
              </a:rPr>
              <a:t>Partizipation</a:t>
            </a:r>
            <a:endParaRPr sz="2500" b="1">
              <a:solidFill>
                <a:schemeClr val="lt1"/>
              </a:solidFill>
              <a:latin typeface="Calibri"/>
              <a:ea typeface="Calibri"/>
              <a:cs typeface="Calibri"/>
              <a:sym typeface="Calibri"/>
            </a:endParaRPr>
          </a:p>
        </p:txBody>
      </p:sp>
      <p:sp>
        <p:nvSpPr>
          <p:cNvPr id="139" name="Google Shape;139;p4">
            <a:hlinkClick r:id="rId5" action="ppaction://hlinksldjump"/>
          </p:cNvPr>
          <p:cNvSpPr txBox="1"/>
          <p:nvPr/>
        </p:nvSpPr>
        <p:spPr>
          <a:xfrm rot="-6355289">
            <a:off x="384392" y="3538283"/>
            <a:ext cx="1975067" cy="56958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de-DE" sz="2500" b="1">
                <a:solidFill>
                  <a:schemeClr val="lt1"/>
                </a:solidFill>
                <a:latin typeface="Calibri"/>
                <a:ea typeface="Calibri"/>
                <a:cs typeface="Calibri"/>
                <a:sym typeface="Calibri"/>
              </a:rPr>
              <a:t>Vielfalt</a:t>
            </a:r>
            <a:endParaRPr sz="2500" b="1">
              <a:highlight>
                <a:schemeClr val="lt1"/>
              </a:highlight>
              <a:latin typeface="Calibri"/>
              <a:ea typeface="Calibri"/>
              <a:cs typeface="Calibri"/>
              <a:sym typeface="Calibri"/>
            </a:endParaRPr>
          </a:p>
        </p:txBody>
      </p:sp>
      <p:sp>
        <p:nvSpPr>
          <p:cNvPr id="140" name="Google Shape;140;p4">
            <a:hlinkClick r:id="rId8" action="ppaction://hlinksldjump"/>
          </p:cNvPr>
          <p:cNvSpPr txBox="1"/>
          <p:nvPr/>
        </p:nvSpPr>
        <p:spPr>
          <a:xfrm rot="-687">
            <a:off x="1665680" y="5339681"/>
            <a:ext cx="3002700" cy="569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de-DE" sz="2500" b="1">
                <a:solidFill>
                  <a:schemeClr val="lt1"/>
                </a:solidFill>
                <a:latin typeface="Calibri"/>
                <a:ea typeface="Calibri"/>
                <a:cs typeface="Calibri"/>
                <a:sym typeface="Calibri"/>
              </a:rPr>
              <a:t>Zukunftsorientierung</a:t>
            </a:r>
            <a:endParaRPr sz="2500" b="1">
              <a:highlight>
                <a:schemeClr val="lt1"/>
              </a:highlight>
              <a:latin typeface="Calibri"/>
              <a:ea typeface="Calibri"/>
              <a:cs typeface="Calibri"/>
              <a:sym typeface="Calibri"/>
            </a:endParaRPr>
          </a:p>
        </p:txBody>
      </p:sp>
      <p:sp>
        <p:nvSpPr>
          <p:cNvPr id="141" name="Google Shape;141;p4">
            <a:hlinkClick r:id="rId3" action="ppaction://hlinksldjump"/>
          </p:cNvPr>
          <p:cNvSpPr txBox="1"/>
          <p:nvPr/>
        </p:nvSpPr>
        <p:spPr>
          <a:xfrm rot="6772856">
            <a:off x="4826035" y="4335902"/>
            <a:ext cx="1975221" cy="56961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de-DE" sz="2500" b="1">
                <a:solidFill>
                  <a:schemeClr val="lt1"/>
                </a:solidFill>
                <a:latin typeface="Calibri"/>
                <a:ea typeface="Calibri"/>
                <a:cs typeface="Calibri"/>
                <a:sym typeface="Calibri"/>
              </a:rPr>
              <a:t>Transparenz</a:t>
            </a:r>
            <a:endParaRPr sz="2500" b="1">
              <a:highlight>
                <a:schemeClr val="lt1"/>
              </a:highlight>
              <a:latin typeface="Calibri"/>
              <a:ea typeface="Calibri"/>
              <a:cs typeface="Calibri"/>
              <a:sym typeface="Calibri"/>
            </a:endParaRPr>
          </a:p>
        </p:txBody>
      </p:sp>
      <p:sp>
        <p:nvSpPr>
          <p:cNvPr id="142" name="Google Shape;142;p4">
            <a:hlinkClick r:id="rId6" action="ppaction://hlinksldjump"/>
          </p:cNvPr>
          <p:cNvSpPr txBox="1"/>
          <p:nvPr/>
        </p:nvSpPr>
        <p:spPr>
          <a:xfrm rot="2300640">
            <a:off x="4330564" y="1479457"/>
            <a:ext cx="2439627" cy="56959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de-DE" sz="2500" b="1">
                <a:solidFill>
                  <a:schemeClr val="lt1"/>
                </a:solidFill>
                <a:latin typeface="Calibri"/>
                <a:ea typeface="Calibri"/>
                <a:cs typeface="Calibri"/>
                <a:sym typeface="Calibri"/>
              </a:rPr>
              <a:t>Personalisierung</a:t>
            </a:r>
            <a:endParaRPr sz="2500" b="1">
              <a:highlight>
                <a:schemeClr val="lt1"/>
              </a:highlight>
              <a:latin typeface="Calibri"/>
              <a:ea typeface="Calibri"/>
              <a:cs typeface="Calibri"/>
              <a:sym typeface="Calibri"/>
            </a:endParaRPr>
          </a:p>
        </p:txBody>
      </p:sp>
      <p:grpSp>
        <p:nvGrpSpPr>
          <p:cNvPr id="17" name="Gruppieren 16"/>
          <p:cNvGrpSpPr/>
          <p:nvPr/>
        </p:nvGrpSpPr>
        <p:grpSpPr>
          <a:xfrm>
            <a:off x="435330" y="285333"/>
            <a:ext cx="6589439" cy="6287334"/>
            <a:chOff x="435330" y="285333"/>
            <a:chExt cx="6589439" cy="6287334"/>
          </a:xfrm>
        </p:grpSpPr>
        <p:pic>
          <p:nvPicPr>
            <p:cNvPr id="18" name="Grafik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5330" y="285333"/>
              <a:ext cx="6589439" cy="6287334"/>
            </a:xfrm>
            <a:prstGeom prst="rect">
              <a:avLst/>
            </a:prstGeom>
          </p:spPr>
        </p:pic>
        <p:sp>
          <p:nvSpPr>
            <p:cNvPr id="19" name="Rechteck 18">
              <a:hlinkClick r:id="rId6" action="ppaction://hlinksldjump"/>
            </p:cNvPr>
            <p:cNvSpPr/>
            <p:nvPr/>
          </p:nvSpPr>
          <p:spPr>
            <a:xfrm rot="2171305">
              <a:off x="4335718" y="1632627"/>
              <a:ext cx="2087745" cy="420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hlinkClick r:id="rId3" action="ppaction://hlinksldjump"/>
            </p:cNvPr>
            <p:cNvSpPr/>
            <p:nvPr/>
          </p:nvSpPr>
          <p:spPr>
            <a:xfrm rot="6470312">
              <a:off x="4690936" y="4220353"/>
              <a:ext cx="2087745" cy="420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hlinkClick r:id="rId8" action="ppaction://hlinksldjump"/>
            </p:cNvPr>
            <p:cNvSpPr/>
            <p:nvPr/>
          </p:nvSpPr>
          <p:spPr>
            <a:xfrm>
              <a:off x="2013993" y="5392875"/>
              <a:ext cx="2398883" cy="420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hlinkClick r:id="rId5" action="ppaction://hlinksldjump"/>
            </p:cNvPr>
            <p:cNvSpPr/>
            <p:nvPr/>
          </p:nvSpPr>
          <p:spPr>
            <a:xfrm rot="4351950">
              <a:off x="456095" y="3601704"/>
              <a:ext cx="2087745" cy="420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hlinkClick r:id="rId7" action="ppaction://hlinksldjump"/>
            </p:cNvPr>
            <p:cNvSpPr/>
            <p:nvPr/>
          </p:nvSpPr>
          <p:spPr>
            <a:xfrm rot="19464878">
              <a:off x="1584849" y="1197950"/>
              <a:ext cx="2087745" cy="420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a:t>Leitlinie Partizipation</a:t>
            </a:r>
            <a:endParaRPr/>
          </a:p>
        </p:txBody>
      </p:sp>
      <p:sp>
        <p:nvSpPr>
          <p:cNvPr id="149" name="Google Shape;149;p5"/>
          <p:cNvSpPr txBox="1">
            <a:spLocks noGrp="1"/>
          </p:cNvSpPr>
          <p:nvPr>
            <p:ph type="body" idx="1"/>
          </p:nvPr>
        </p:nvSpPr>
        <p:spPr>
          <a:xfrm>
            <a:off x="777300" y="1076875"/>
            <a:ext cx="10576500" cy="5670900"/>
          </a:xfrm>
          <a:prstGeom prst="rect">
            <a:avLst/>
          </a:prstGeom>
          <a:noFill/>
          <a:ln>
            <a:noFill/>
          </a:ln>
        </p:spPr>
        <p:txBody>
          <a:bodyPr spcFirstLastPara="1" wrap="square" lIns="91425" tIns="45700" rIns="91425" bIns="45700" anchor="t" anchorCtr="0">
            <a:normAutofit fontScale="47500" lnSpcReduction="20000"/>
          </a:bodyPr>
          <a:lstStyle/>
          <a:p>
            <a:pPr marL="228600" lvl="0" indent="-90804" algn="l" rtl="0">
              <a:lnSpc>
                <a:spcPct val="90000"/>
              </a:lnSpc>
              <a:spcBef>
                <a:spcPts val="1000"/>
              </a:spcBef>
              <a:spcAft>
                <a:spcPts val="0"/>
              </a:spcAft>
              <a:buClr>
                <a:schemeClr val="dk1"/>
              </a:buClr>
              <a:buSzPct val="100000"/>
              <a:buNone/>
            </a:pPr>
            <a:r>
              <a:rPr lang="de-DE" b="1"/>
              <a:t>Partizipation ist ein Gestaltungsprinzip</a:t>
            </a:r>
            <a:endParaRPr b="1"/>
          </a:p>
          <a:p>
            <a:pPr marL="228600" lvl="0" indent="-90804" algn="l" rtl="0">
              <a:lnSpc>
                <a:spcPct val="90000"/>
              </a:lnSpc>
              <a:spcBef>
                <a:spcPts val="1000"/>
              </a:spcBef>
              <a:spcAft>
                <a:spcPts val="0"/>
              </a:spcAft>
              <a:buClr>
                <a:schemeClr val="dk1"/>
              </a:buClr>
              <a:buSzPct val="100000"/>
              <a:buNone/>
            </a:pPr>
            <a:r>
              <a:rPr lang="de-DE"/>
              <a:t>	Es ermöglicht die Mitgestaltung von Ausbildung und Zusammenarbeit.</a:t>
            </a:r>
            <a:endParaRPr/>
          </a:p>
          <a:p>
            <a:pPr marL="228600" lvl="0" indent="-90804" algn="l" rtl="0">
              <a:lnSpc>
                <a:spcPct val="90000"/>
              </a:lnSpc>
              <a:spcBef>
                <a:spcPts val="1000"/>
              </a:spcBef>
              <a:spcAft>
                <a:spcPts val="0"/>
              </a:spcAft>
              <a:buClr>
                <a:schemeClr val="dk1"/>
              </a:buClr>
              <a:buSzPct val="100000"/>
              <a:buNone/>
            </a:pPr>
            <a:r>
              <a:rPr lang="de-DE"/>
              <a:t>	Es bedeutet Verantwortungsbereitschaft und –übernahme.</a:t>
            </a:r>
            <a:endParaRPr/>
          </a:p>
          <a:p>
            <a:pPr marL="228600" lvl="0" indent="-90804" algn="l" rtl="0">
              <a:lnSpc>
                <a:spcPct val="90000"/>
              </a:lnSpc>
              <a:spcBef>
                <a:spcPts val="1000"/>
              </a:spcBef>
              <a:spcAft>
                <a:spcPts val="0"/>
              </a:spcAft>
              <a:buClr>
                <a:schemeClr val="dk1"/>
              </a:buClr>
              <a:buSzPct val="100000"/>
              <a:buNone/>
            </a:pPr>
            <a:r>
              <a:rPr lang="de-DE"/>
              <a:t>	Es ermöglicht uns, eigene Erfahrungen und Wertvorstellungen einzubringen.</a:t>
            </a:r>
            <a:endParaRPr/>
          </a:p>
          <a:p>
            <a:pPr marL="228600" lvl="0" indent="-90804" algn="l" rtl="0">
              <a:lnSpc>
                <a:spcPct val="90000"/>
              </a:lnSpc>
              <a:spcBef>
                <a:spcPts val="1000"/>
              </a:spcBef>
              <a:spcAft>
                <a:spcPts val="0"/>
              </a:spcAft>
              <a:buClr>
                <a:schemeClr val="dk1"/>
              </a:buClr>
              <a:buSzPct val="100000"/>
              <a:buNone/>
            </a:pPr>
            <a:r>
              <a:rPr lang="de-DE"/>
              <a:t>	Es stellt sicher, dass Ausbildung für uns bedeutsam werden kann.</a:t>
            </a:r>
            <a:endParaRPr/>
          </a:p>
          <a:p>
            <a:pPr marL="228600" lvl="0" indent="-90804" algn="l" rtl="0">
              <a:lnSpc>
                <a:spcPct val="90000"/>
              </a:lnSpc>
              <a:spcBef>
                <a:spcPts val="1000"/>
              </a:spcBef>
              <a:spcAft>
                <a:spcPts val="0"/>
              </a:spcAft>
              <a:buClr>
                <a:schemeClr val="dk1"/>
              </a:buClr>
              <a:buSzPct val="100000"/>
              <a:buNone/>
            </a:pPr>
            <a:r>
              <a:rPr lang="de-DE"/>
              <a:t>	Es bedeutet die aktive Mitwirkung und Mitbestimmung in unseren Gremien.</a:t>
            </a:r>
            <a:endParaRPr/>
          </a:p>
          <a:p>
            <a:pPr marL="228600" lvl="0" indent="-90804" algn="l" rtl="0">
              <a:lnSpc>
                <a:spcPct val="90000"/>
              </a:lnSpc>
              <a:spcBef>
                <a:spcPts val="1000"/>
              </a:spcBef>
              <a:spcAft>
                <a:spcPts val="0"/>
              </a:spcAft>
              <a:buClr>
                <a:schemeClr val="dk1"/>
              </a:buClr>
              <a:buSzPct val="100000"/>
              <a:buNone/>
            </a:pPr>
            <a:endParaRPr/>
          </a:p>
          <a:p>
            <a:pPr marL="228600" lvl="0" indent="-90804" algn="l" rtl="0">
              <a:lnSpc>
                <a:spcPct val="90000"/>
              </a:lnSpc>
              <a:spcBef>
                <a:spcPts val="1000"/>
              </a:spcBef>
              <a:spcAft>
                <a:spcPts val="0"/>
              </a:spcAft>
              <a:buClr>
                <a:schemeClr val="dk1"/>
              </a:buClr>
              <a:buSzPct val="100000"/>
              <a:buNone/>
            </a:pPr>
            <a:r>
              <a:rPr lang="de-DE" b="1"/>
              <a:t>So setzen wir Partizipation um:</a:t>
            </a:r>
            <a:endParaRPr b="1"/>
          </a:p>
          <a:p>
            <a:pPr marL="228600" lvl="0" indent="-90804" algn="l" rtl="0">
              <a:lnSpc>
                <a:spcPct val="90000"/>
              </a:lnSpc>
              <a:spcBef>
                <a:spcPts val="1000"/>
              </a:spcBef>
              <a:spcAft>
                <a:spcPts val="0"/>
              </a:spcAft>
              <a:buClr>
                <a:schemeClr val="dk1"/>
              </a:buClr>
              <a:buSzPct val="100000"/>
              <a:buNone/>
            </a:pPr>
            <a:r>
              <a:rPr lang="de-DE"/>
              <a:t>	Wir evaluieren und gestalten Ausbildung in den Seminaren.</a:t>
            </a:r>
            <a:endParaRPr/>
          </a:p>
          <a:p>
            <a:pPr marL="228600" lvl="0" indent="-90804" algn="l" rtl="0">
              <a:lnSpc>
                <a:spcPct val="90000"/>
              </a:lnSpc>
              <a:spcBef>
                <a:spcPts val="1000"/>
              </a:spcBef>
              <a:spcAft>
                <a:spcPts val="0"/>
              </a:spcAft>
              <a:buClr>
                <a:schemeClr val="dk1"/>
              </a:buClr>
              <a:buSzPct val="100000"/>
              <a:buNone/>
            </a:pPr>
            <a:r>
              <a:rPr lang="de-DE"/>
              <a:t>	Wir informieren und beteiligen die Sprecherräte.</a:t>
            </a:r>
            <a:endParaRPr/>
          </a:p>
          <a:p>
            <a:pPr marL="228600" lvl="0" indent="-90804" algn="l" rtl="0">
              <a:lnSpc>
                <a:spcPct val="90000"/>
              </a:lnSpc>
              <a:spcBef>
                <a:spcPts val="1000"/>
              </a:spcBef>
              <a:spcAft>
                <a:spcPts val="0"/>
              </a:spcAft>
              <a:buClr>
                <a:schemeClr val="dk1"/>
              </a:buClr>
              <a:buSzPct val="100000"/>
              <a:buNone/>
            </a:pPr>
            <a:r>
              <a:rPr lang="de-DE"/>
              <a:t>	Wir gestalten Seminarangebote und wirken an ihnen mit.</a:t>
            </a:r>
            <a:endParaRPr/>
          </a:p>
          <a:p>
            <a:pPr marL="228600" lvl="0" indent="-90804" algn="l" rtl="0">
              <a:lnSpc>
                <a:spcPct val="90000"/>
              </a:lnSpc>
              <a:spcBef>
                <a:spcPts val="1000"/>
              </a:spcBef>
              <a:spcAft>
                <a:spcPts val="0"/>
              </a:spcAft>
              <a:buClr>
                <a:schemeClr val="dk1"/>
              </a:buClr>
              <a:buSzPct val="100000"/>
              <a:buNone/>
            </a:pPr>
            <a:r>
              <a:rPr lang="de-DE"/>
              <a:t>	Wir beteiligen uns in Arbeitsgruppen/Arbeitskreisen.</a:t>
            </a:r>
            <a:endParaRPr/>
          </a:p>
          <a:p>
            <a:pPr marL="228600" lvl="0" indent="-90804" algn="l" rtl="0">
              <a:lnSpc>
                <a:spcPct val="90000"/>
              </a:lnSpc>
              <a:spcBef>
                <a:spcPts val="1000"/>
              </a:spcBef>
              <a:spcAft>
                <a:spcPts val="0"/>
              </a:spcAft>
              <a:buClr>
                <a:schemeClr val="dk1"/>
              </a:buClr>
              <a:buSzPct val="100000"/>
              <a:buNone/>
            </a:pPr>
            <a:r>
              <a:rPr lang="de-DE"/>
              <a:t>	Wir stärken die ZfsL-Konferenz.</a:t>
            </a:r>
            <a:endParaRPr/>
          </a:p>
          <a:p>
            <a:pPr marL="228600" lvl="0" indent="-90804" algn="l" rtl="0">
              <a:lnSpc>
                <a:spcPct val="90000"/>
              </a:lnSpc>
              <a:spcBef>
                <a:spcPts val="1000"/>
              </a:spcBef>
              <a:spcAft>
                <a:spcPts val="0"/>
              </a:spcAft>
              <a:buClr>
                <a:schemeClr val="dk1"/>
              </a:buClr>
              <a:buSzPct val="100000"/>
              <a:buNone/>
            </a:pPr>
            <a:r>
              <a:rPr lang="de-DE"/>
              <a:t>	Wir übernehmen Aufgaben und Tätigkeiten am Seminar.</a:t>
            </a:r>
            <a:endParaRPr/>
          </a:p>
          <a:p>
            <a:pPr marL="228600" lvl="0" indent="-90804" algn="l" rtl="0">
              <a:lnSpc>
                <a:spcPct val="90000"/>
              </a:lnSpc>
              <a:spcBef>
                <a:spcPts val="1000"/>
              </a:spcBef>
              <a:spcAft>
                <a:spcPts val="0"/>
              </a:spcAft>
              <a:buClr>
                <a:schemeClr val="dk1"/>
              </a:buClr>
              <a:buSzPct val="100000"/>
              <a:buNone/>
            </a:pPr>
            <a:endParaRPr/>
          </a:p>
          <a:p>
            <a:pPr marL="228600" lvl="0" indent="-90804" algn="l" rtl="0">
              <a:lnSpc>
                <a:spcPct val="90000"/>
              </a:lnSpc>
              <a:spcBef>
                <a:spcPts val="1000"/>
              </a:spcBef>
              <a:spcAft>
                <a:spcPts val="0"/>
              </a:spcAft>
              <a:buClr>
                <a:schemeClr val="dk1"/>
              </a:buClr>
              <a:buSzPct val="100000"/>
              <a:buNone/>
            </a:pPr>
            <a:r>
              <a:rPr lang="de-DE" b="1"/>
              <a:t>Arbeitsschwerpunkte: Wir entwickeln…</a:t>
            </a:r>
            <a:endParaRPr b="1"/>
          </a:p>
          <a:p>
            <a:pPr marL="228600" lvl="0" indent="-90804" algn="l" rtl="0">
              <a:lnSpc>
                <a:spcPct val="90000"/>
              </a:lnSpc>
              <a:spcBef>
                <a:spcPts val="1000"/>
              </a:spcBef>
              <a:spcAft>
                <a:spcPts val="0"/>
              </a:spcAft>
              <a:buClr>
                <a:schemeClr val="dk1"/>
              </a:buClr>
              <a:buSzPct val="100000"/>
              <a:buNone/>
            </a:pPr>
            <a:r>
              <a:rPr lang="de-DE"/>
              <a:t>	…neue Verfahren einer projektbezogenen Beteiligungskultur, die dem 18-montatigen Ausbildungsverlauf gerecht wird</a:t>
            </a:r>
            <a:endParaRPr/>
          </a:p>
          <a:p>
            <a:pPr marL="228600" lvl="0" indent="-90804" algn="l" rtl="0">
              <a:lnSpc>
                <a:spcPct val="90000"/>
              </a:lnSpc>
              <a:spcBef>
                <a:spcPts val="1000"/>
              </a:spcBef>
              <a:spcAft>
                <a:spcPts val="0"/>
              </a:spcAft>
              <a:buClr>
                <a:schemeClr val="dk1"/>
              </a:buClr>
              <a:buSzPct val="100000"/>
              <a:buNone/>
            </a:pPr>
            <a:r>
              <a:rPr lang="de-DE"/>
              <a:t>	…Aufgabenbereiche, die in konkreten Verfahrensabläufen wirksam werden.</a:t>
            </a:r>
            <a:endParaRPr/>
          </a:p>
          <a:p>
            <a:pPr marL="228600" lvl="0" indent="-90804" algn="l" rtl="0">
              <a:lnSpc>
                <a:spcPct val="90000"/>
              </a:lnSpc>
              <a:spcBef>
                <a:spcPts val="1000"/>
              </a:spcBef>
              <a:spcAft>
                <a:spcPts val="0"/>
              </a:spcAft>
              <a:buClr>
                <a:schemeClr val="dk1"/>
              </a:buClr>
              <a:buSzPct val="100000"/>
              <a:buNone/>
            </a:pPr>
            <a:endParaRPr/>
          </a:p>
          <a:p>
            <a:pPr marL="228600" lvl="0" indent="-90804" algn="l" rtl="0">
              <a:lnSpc>
                <a:spcPct val="90000"/>
              </a:lnSpc>
              <a:spcBef>
                <a:spcPts val="1000"/>
              </a:spcBef>
              <a:spcAft>
                <a:spcPts val="0"/>
              </a:spcAft>
              <a:buClr>
                <a:schemeClr val="dk1"/>
              </a:buClr>
              <a:buSzPct val="100000"/>
              <a:buNone/>
            </a:pPr>
            <a:r>
              <a:rPr lang="de-DE"/>
              <a:t>Beispiel: Rolle der Ansprechpartner/in für Gleichstellungsfragen im Rahmen der Schulzuweisung</a:t>
            </a:r>
            <a:endParaRPr/>
          </a:p>
          <a:p>
            <a:pPr marL="228600" lvl="0" indent="-90804" algn="l" rtl="0">
              <a:lnSpc>
                <a:spcPct val="90000"/>
              </a:lnSpc>
              <a:spcBef>
                <a:spcPts val="1000"/>
              </a:spcBef>
              <a:spcAft>
                <a:spcPts val="0"/>
              </a:spcAft>
              <a:buClr>
                <a:schemeClr val="dk1"/>
              </a:buClr>
              <a:buSzPct val="100000"/>
              <a:buNone/>
            </a:pPr>
            <a:endParaRPr/>
          </a:p>
        </p:txBody>
      </p:sp>
      <p:sp>
        <p:nvSpPr>
          <p:cNvPr id="150" name="Google Shape;150;p5">
            <a:hlinkClick r:id="rId3"/>
          </p:cNvPr>
          <p:cNvSpPr/>
          <p:nvPr/>
        </p:nvSpPr>
        <p:spPr>
          <a:xfrm>
            <a:off x="10867698" y="148405"/>
            <a:ext cx="1187669" cy="1177158"/>
          </a:xfrm>
          <a:custGeom>
            <a:avLst/>
            <a:gdLst/>
            <a:ahLst/>
            <a:cxnLst/>
            <a:rect l="l" t="t" r="r" b="b"/>
            <a:pathLst>
              <a:path w="120000" h="120000" extrusionOk="0">
                <a:moveTo>
                  <a:pt x="0" y="0"/>
                </a:moveTo>
                <a:lnTo>
                  <a:pt x="120000" y="0"/>
                </a:lnTo>
                <a:lnTo>
                  <a:pt x="120000" y="120000"/>
                </a:lnTo>
                <a:lnTo>
                  <a:pt x="0" y="120000"/>
                </a:lnTo>
                <a:close/>
                <a:moveTo>
                  <a:pt x="15398" y="37000"/>
                </a:moveTo>
                <a:lnTo>
                  <a:pt x="15398" y="54813"/>
                </a:lnTo>
                <a:lnTo>
                  <a:pt x="21407" y="54813"/>
                </a:lnTo>
                <a:lnTo>
                  <a:pt x="23266" y="52779"/>
                </a:lnTo>
                <a:lnTo>
                  <a:pt x="25000" y="52779"/>
                </a:lnTo>
                <a:lnTo>
                  <a:pt x="25000" y="79967"/>
                </a:lnTo>
                <a:lnTo>
                  <a:pt x="85646" y="79967"/>
                </a:lnTo>
                <a:lnTo>
                  <a:pt x="85646" y="70592"/>
                </a:lnTo>
                <a:lnTo>
                  <a:pt x="95248" y="70592"/>
                </a:lnTo>
                <a:lnTo>
                  <a:pt x="100451" y="75750"/>
                </a:lnTo>
                <a:lnTo>
                  <a:pt x="104602" y="75750"/>
                </a:lnTo>
                <a:lnTo>
                  <a:pt x="104602" y="42625"/>
                </a:lnTo>
                <a:lnTo>
                  <a:pt x="100451" y="42625"/>
                </a:lnTo>
                <a:lnTo>
                  <a:pt x="96858" y="46217"/>
                </a:lnTo>
                <a:lnTo>
                  <a:pt x="85646" y="46217"/>
                </a:lnTo>
                <a:lnTo>
                  <a:pt x="85646" y="42625"/>
                </a:lnTo>
                <a:lnTo>
                  <a:pt x="82115" y="38875"/>
                </a:lnTo>
                <a:lnTo>
                  <a:pt x="23266" y="38875"/>
                </a:lnTo>
                <a:lnTo>
                  <a:pt x="21407" y="37000"/>
                </a:lnTo>
                <a:close/>
              </a:path>
              <a:path w="120000" h="120000" fill="darken" extrusionOk="0">
                <a:moveTo>
                  <a:pt x="15398" y="37000"/>
                </a:moveTo>
                <a:lnTo>
                  <a:pt x="15398" y="54813"/>
                </a:lnTo>
                <a:lnTo>
                  <a:pt x="21407" y="54813"/>
                </a:lnTo>
                <a:lnTo>
                  <a:pt x="23266" y="52779"/>
                </a:lnTo>
                <a:lnTo>
                  <a:pt x="25000" y="52779"/>
                </a:lnTo>
                <a:lnTo>
                  <a:pt x="25000" y="79967"/>
                </a:lnTo>
                <a:lnTo>
                  <a:pt x="85646" y="79967"/>
                </a:lnTo>
                <a:lnTo>
                  <a:pt x="85646" y="70592"/>
                </a:lnTo>
                <a:lnTo>
                  <a:pt x="95248" y="70592"/>
                </a:lnTo>
                <a:lnTo>
                  <a:pt x="100451" y="75750"/>
                </a:lnTo>
                <a:lnTo>
                  <a:pt x="104602" y="75750"/>
                </a:lnTo>
                <a:lnTo>
                  <a:pt x="104602" y="42625"/>
                </a:lnTo>
                <a:lnTo>
                  <a:pt x="100451" y="42625"/>
                </a:lnTo>
                <a:lnTo>
                  <a:pt x="96858" y="46217"/>
                </a:lnTo>
                <a:lnTo>
                  <a:pt x="85646" y="46217"/>
                </a:lnTo>
                <a:lnTo>
                  <a:pt x="85646" y="42625"/>
                </a:lnTo>
                <a:lnTo>
                  <a:pt x="82115" y="38875"/>
                </a:lnTo>
                <a:lnTo>
                  <a:pt x="23266" y="38875"/>
                </a:lnTo>
                <a:lnTo>
                  <a:pt x="21407" y="37000"/>
                </a:lnTo>
                <a:close/>
              </a:path>
              <a:path w="120000" h="120000" fill="none" extrusionOk="0">
                <a:moveTo>
                  <a:pt x="15398" y="37000"/>
                </a:moveTo>
                <a:lnTo>
                  <a:pt x="21407" y="37000"/>
                </a:lnTo>
                <a:lnTo>
                  <a:pt x="23266" y="38875"/>
                </a:lnTo>
                <a:lnTo>
                  <a:pt x="82115" y="38875"/>
                </a:lnTo>
                <a:lnTo>
                  <a:pt x="85646" y="42625"/>
                </a:lnTo>
                <a:lnTo>
                  <a:pt x="85646" y="46217"/>
                </a:lnTo>
                <a:lnTo>
                  <a:pt x="96858" y="46217"/>
                </a:lnTo>
                <a:lnTo>
                  <a:pt x="100451" y="42625"/>
                </a:lnTo>
                <a:lnTo>
                  <a:pt x="104602" y="42625"/>
                </a:lnTo>
                <a:lnTo>
                  <a:pt x="104602" y="75750"/>
                </a:lnTo>
                <a:lnTo>
                  <a:pt x="100451" y="75750"/>
                </a:lnTo>
                <a:lnTo>
                  <a:pt x="95248" y="70592"/>
                </a:lnTo>
                <a:lnTo>
                  <a:pt x="85646" y="70592"/>
                </a:lnTo>
                <a:lnTo>
                  <a:pt x="85646" y="79967"/>
                </a:lnTo>
                <a:lnTo>
                  <a:pt x="25000" y="79967"/>
                </a:lnTo>
                <a:lnTo>
                  <a:pt x="25000" y="52779"/>
                </a:lnTo>
                <a:lnTo>
                  <a:pt x="23266" y="52779"/>
                </a:lnTo>
                <a:lnTo>
                  <a:pt x="21407" y="54813"/>
                </a:lnTo>
                <a:lnTo>
                  <a:pt x="15398" y="54813"/>
                </a:lnTo>
                <a:close/>
              </a:path>
              <a:path w="120000" h="120000" fill="none" extrusionOk="0">
                <a:moveTo>
                  <a:pt x="0" y="0"/>
                </a:moveTo>
                <a:lnTo>
                  <a:pt x="120000" y="0"/>
                </a:lnTo>
                <a:lnTo>
                  <a:pt x="120000" y="120000"/>
                </a:lnTo>
                <a:lnTo>
                  <a:pt x="0" y="120000"/>
                </a:lnTo>
                <a:close/>
              </a:path>
            </a:pathLst>
          </a:cu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1" name="Google Shape;151;p5"/>
          <p:cNvPicPr preferRelativeResize="0"/>
          <p:nvPr/>
        </p:nvPicPr>
        <p:blipFill>
          <a:blip r:embed="rId4">
            <a:alphaModFix/>
          </a:blip>
          <a:stretch>
            <a:fillRect/>
          </a:stretch>
        </p:blipFill>
        <p:spPr>
          <a:xfrm>
            <a:off x="7594850" y="294720"/>
            <a:ext cx="2857500" cy="1030850"/>
          </a:xfrm>
          <a:prstGeom prst="rect">
            <a:avLst/>
          </a:prstGeom>
          <a:noFill/>
          <a:ln>
            <a:noFill/>
          </a:ln>
        </p:spPr>
      </p:pic>
      <p:sp>
        <p:nvSpPr>
          <p:cNvPr id="152" name="Google Shape;152;p5"/>
          <p:cNvSpPr txBox="1"/>
          <p:nvPr/>
        </p:nvSpPr>
        <p:spPr>
          <a:xfrm>
            <a:off x="10786075" y="1325575"/>
            <a:ext cx="126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a:latin typeface="Calibri"/>
                <a:ea typeface="Calibri"/>
                <a:cs typeface="Calibri"/>
                <a:sym typeface="Calibri"/>
              </a:rPr>
              <a:t>Erläuterungen </a:t>
            </a:r>
            <a:endParaRPr>
              <a:latin typeface="Calibri"/>
              <a:ea typeface="Calibri"/>
              <a:cs typeface="Calibri"/>
              <a:sym typeface="Calibri"/>
            </a:endParaRPr>
          </a:p>
        </p:txBody>
      </p:sp>
      <p:sp>
        <p:nvSpPr>
          <p:cNvPr id="153" name="Google Shape;153;p5"/>
          <p:cNvSpPr txBox="1"/>
          <p:nvPr/>
        </p:nvSpPr>
        <p:spPr>
          <a:xfrm>
            <a:off x="8579550" y="2577625"/>
            <a:ext cx="70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54" name="Google Shape;154;p5">
            <a:hlinkClick r:id="rId5" action="ppaction://hlinksldjump"/>
          </p:cNvPr>
          <p:cNvPicPr preferRelativeResize="0"/>
          <p:nvPr/>
        </p:nvPicPr>
        <p:blipFill>
          <a:blip r:embed="rId6">
            <a:alphaModFix/>
          </a:blip>
          <a:stretch>
            <a:fillRect/>
          </a:stretch>
        </p:blipFill>
        <p:spPr>
          <a:xfrm>
            <a:off x="11157175" y="5910300"/>
            <a:ext cx="1034825" cy="947701"/>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574075" y="59747"/>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a:t>Leitlinie Personalisierung </a:t>
            </a:r>
            <a:r>
              <a:rPr lang="de-DE" sz="2500"/>
              <a:t>(1/2)</a:t>
            </a:r>
            <a:endParaRPr sz="2500"/>
          </a:p>
        </p:txBody>
      </p:sp>
      <p:sp>
        <p:nvSpPr>
          <p:cNvPr id="160" name="Google Shape;160;p6"/>
          <p:cNvSpPr txBox="1">
            <a:spLocks noGrp="1"/>
          </p:cNvSpPr>
          <p:nvPr>
            <p:ph type="body" idx="1"/>
          </p:nvPr>
        </p:nvSpPr>
        <p:spPr>
          <a:xfrm>
            <a:off x="472967" y="1334814"/>
            <a:ext cx="11561378" cy="5412827"/>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1200"/>
              </a:spcBef>
              <a:spcAft>
                <a:spcPts val="0"/>
              </a:spcAft>
              <a:buClr>
                <a:schemeClr val="dk1"/>
              </a:buClr>
              <a:buSzPts val="1100"/>
              <a:buFont typeface="Arial"/>
              <a:buNone/>
            </a:pPr>
            <a:r>
              <a:rPr lang="de-DE" sz="1600" b="1"/>
              <a:t>Woraufhin wir arbeiten:</a:t>
            </a:r>
            <a:endParaRPr sz="1600" b="1"/>
          </a:p>
          <a:p>
            <a:pPr marL="0" lvl="0" indent="0" algn="just" rtl="0">
              <a:lnSpc>
                <a:spcPct val="107000"/>
              </a:lnSpc>
              <a:spcBef>
                <a:spcPts val="1200"/>
              </a:spcBef>
              <a:spcAft>
                <a:spcPts val="0"/>
              </a:spcAft>
              <a:buClr>
                <a:schemeClr val="dk1"/>
              </a:buClr>
              <a:buSzPts val="1100"/>
              <a:buFont typeface="Arial"/>
              <a:buNone/>
            </a:pPr>
            <a:r>
              <a:rPr lang="de-DE" sz="1600"/>
              <a:t>Ein Ziel unserer schulpraktischen Lehrerausbildung am ZfsL-Köln ist es, angehende Lehrer*innen in der Professionalisierung des eigenen Handelns unter den besonderen Anforderungen des 21. Jahrhunderts zu unterstützen.</a:t>
            </a:r>
            <a:endParaRPr sz="1600"/>
          </a:p>
          <a:p>
            <a:pPr marL="0" lvl="0" indent="0" algn="just" rtl="0">
              <a:lnSpc>
                <a:spcPct val="107000"/>
              </a:lnSpc>
              <a:spcBef>
                <a:spcPts val="1200"/>
              </a:spcBef>
              <a:spcAft>
                <a:spcPts val="0"/>
              </a:spcAft>
              <a:buClr>
                <a:schemeClr val="dk1"/>
              </a:buClr>
              <a:buSzPts val="1100"/>
              <a:buFont typeface="Arial"/>
              <a:buNone/>
            </a:pPr>
            <a:r>
              <a:rPr lang="de-DE" sz="1600" b="1"/>
              <a:t>Was wir darunter verstehen:</a:t>
            </a:r>
            <a:endParaRPr sz="1600" b="1"/>
          </a:p>
          <a:p>
            <a:pPr marL="0" lvl="0" indent="0" algn="just" rtl="0">
              <a:lnSpc>
                <a:spcPct val="107000"/>
              </a:lnSpc>
              <a:spcBef>
                <a:spcPts val="1200"/>
              </a:spcBef>
              <a:spcAft>
                <a:spcPts val="0"/>
              </a:spcAft>
              <a:buClr>
                <a:schemeClr val="dk1"/>
              </a:buClr>
              <a:buSzPts val="1100"/>
              <a:buFont typeface="Arial"/>
              <a:buNone/>
            </a:pPr>
            <a:r>
              <a:rPr lang="de-DE" sz="1600"/>
              <a:t>In Übereinstimmung mit dem Kerncurriculum sehen wir den Erwerb berufsbezogener Kompetenzen als lebenslange und personalisierte Aufgabe. Das bedeutet, die Entwicklung der eigenen beruflichen Persönlichkeit, von Haltung und Routinen endet nicht mit dem Zweiten Staatsexamen, im Verlauf der Ausbildung am ZfsL wird sie kontinuierlich und aktiv unterstützt und begleitet. Und das gilt überdies </a:t>
            </a:r>
            <a:r>
              <a:rPr lang="de-DE" sz="1600">
                <a:highlight>
                  <a:srgbClr val="FFFFFF"/>
                </a:highlight>
              </a:rPr>
              <a:t>gleichermaßen</a:t>
            </a:r>
            <a:r>
              <a:rPr lang="de-DE" sz="1600"/>
              <a:t> für die </a:t>
            </a:r>
            <a:r>
              <a:rPr lang="de-DE" sz="1600">
                <a:highlight>
                  <a:srgbClr val="FFFFFF"/>
                </a:highlight>
              </a:rPr>
              <a:t>Ausbilder*innen am ZfsL Köln - als wesentlicher Bestandteil des lebenslangen Lernens.   </a:t>
            </a:r>
            <a:endParaRPr sz="1600">
              <a:highlight>
                <a:srgbClr val="FFFFFF"/>
              </a:highlight>
            </a:endParaRPr>
          </a:p>
          <a:p>
            <a:pPr marL="0" lvl="0" indent="0" algn="just" rtl="0">
              <a:lnSpc>
                <a:spcPct val="107000"/>
              </a:lnSpc>
              <a:spcBef>
                <a:spcPts val="1200"/>
              </a:spcBef>
              <a:spcAft>
                <a:spcPts val="0"/>
              </a:spcAft>
              <a:buClr>
                <a:schemeClr val="dk1"/>
              </a:buClr>
              <a:buSzPts val="1100"/>
              <a:buFont typeface="Arial"/>
              <a:buNone/>
            </a:pPr>
            <a:r>
              <a:rPr lang="de-DE" sz="1600" b="1"/>
              <a:t>Wie wir das unterstützen:</a:t>
            </a:r>
            <a:endParaRPr sz="1600" b="1"/>
          </a:p>
          <a:p>
            <a:pPr marL="0" lvl="0" indent="0" algn="just" rtl="0">
              <a:lnSpc>
                <a:spcPct val="107000"/>
              </a:lnSpc>
              <a:spcBef>
                <a:spcPts val="1200"/>
              </a:spcBef>
              <a:spcAft>
                <a:spcPts val="0"/>
              </a:spcAft>
              <a:buClr>
                <a:schemeClr val="dk1"/>
              </a:buClr>
              <a:buSzPts val="1100"/>
              <a:buFont typeface="Arial"/>
              <a:buNone/>
            </a:pPr>
            <a:r>
              <a:rPr lang="de-DE" sz="1600"/>
              <a:t>Während unserer Ausbildung erhalten die Lehramtsanwärter*innen die Möglichkeit, ihre im Studium und während der Praxisphasen erworbenen Fähigkeiten und Fertigkeiten zu reflektieren und weiter auszubauen. Dabei wird die eigene Berufsbiografie mit Rekurs auf gesicherte fachliche, (fach-)didaktische und pädagogische Bezüge betrachtet und ressourcenorientiert fruchtbar gemacht.</a:t>
            </a:r>
            <a:endParaRPr sz="1600"/>
          </a:p>
          <a:p>
            <a:pPr marL="0" marR="936544" lvl="0" indent="0" algn="just" rtl="0">
              <a:lnSpc>
                <a:spcPct val="107000"/>
              </a:lnSpc>
              <a:spcBef>
                <a:spcPts val="1200"/>
              </a:spcBef>
              <a:spcAft>
                <a:spcPts val="0"/>
              </a:spcAft>
              <a:buClr>
                <a:schemeClr val="dk1"/>
              </a:buClr>
              <a:buSzPts val="1100"/>
              <a:buFont typeface="Arial"/>
              <a:buNone/>
            </a:pPr>
            <a:r>
              <a:rPr lang="de-DE" sz="1600"/>
              <a:t>Unsere Seminararbeit ist ausgerichtet auf die Entwicklung einer professionellen Haltung zur eigenen Profession und deren Ausgestaltung. Sie geht von erwachsenen und selbständigen Lernenden im Vorbereitungsdienst aus und orientiert sich an den Prinzipien der Exemplarität und Individualisierung. Grundlage aller Entwicklung ist hierbei die Fähigkeit zur Selbständigkeit und die Akzeptanz und Übernahme der Verantwortung für das eigenen Lernen.</a:t>
            </a:r>
            <a:endParaRPr sz="1600"/>
          </a:p>
          <a:p>
            <a:pPr marL="0" marR="937771" lvl="0" indent="0" algn="just" rtl="0">
              <a:lnSpc>
                <a:spcPct val="107000"/>
              </a:lnSpc>
              <a:spcBef>
                <a:spcPts val="1200"/>
              </a:spcBef>
              <a:spcAft>
                <a:spcPts val="1200"/>
              </a:spcAft>
              <a:buClr>
                <a:schemeClr val="dk1"/>
              </a:buClr>
              <a:buSzPts val="1100"/>
              <a:buNone/>
            </a:pPr>
            <a:endParaRPr sz="1600" b="1">
              <a:solidFill>
                <a:srgbClr val="000000"/>
              </a:solidFill>
            </a:endParaRPr>
          </a:p>
        </p:txBody>
      </p:sp>
      <p:sp>
        <p:nvSpPr>
          <p:cNvPr id="161" name="Google Shape;161;p6"/>
          <p:cNvSpPr/>
          <p:nvPr/>
        </p:nvSpPr>
        <p:spPr>
          <a:xfrm>
            <a:off x="10846676" y="134008"/>
            <a:ext cx="1187669" cy="1177158"/>
          </a:xfrm>
          <a:custGeom>
            <a:avLst/>
            <a:gdLst/>
            <a:ahLst/>
            <a:cxnLst/>
            <a:rect l="l" t="t" r="r" b="b"/>
            <a:pathLst>
              <a:path w="120000" h="120000" extrusionOk="0">
                <a:moveTo>
                  <a:pt x="0" y="0"/>
                </a:moveTo>
                <a:lnTo>
                  <a:pt x="120000" y="0"/>
                </a:lnTo>
                <a:lnTo>
                  <a:pt x="120000" y="120000"/>
                </a:lnTo>
                <a:lnTo>
                  <a:pt x="0" y="120000"/>
                </a:lnTo>
                <a:close/>
                <a:moveTo>
                  <a:pt x="15398" y="37000"/>
                </a:moveTo>
                <a:lnTo>
                  <a:pt x="15398" y="54813"/>
                </a:lnTo>
                <a:lnTo>
                  <a:pt x="21407" y="54813"/>
                </a:lnTo>
                <a:lnTo>
                  <a:pt x="23266" y="52779"/>
                </a:lnTo>
                <a:lnTo>
                  <a:pt x="25000" y="52779"/>
                </a:lnTo>
                <a:lnTo>
                  <a:pt x="25000" y="79967"/>
                </a:lnTo>
                <a:lnTo>
                  <a:pt x="85646" y="79967"/>
                </a:lnTo>
                <a:lnTo>
                  <a:pt x="85646" y="70592"/>
                </a:lnTo>
                <a:lnTo>
                  <a:pt x="95248" y="70592"/>
                </a:lnTo>
                <a:lnTo>
                  <a:pt x="100451" y="75750"/>
                </a:lnTo>
                <a:lnTo>
                  <a:pt x="104602" y="75750"/>
                </a:lnTo>
                <a:lnTo>
                  <a:pt x="104602" y="42625"/>
                </a:lnTo>
                <a:lnTo>
                  <a:pt x="100451" y="42625"/>
                </a:lnTo>
                <a:lnTo>
                  <a:pt x="96858" y="46217"/>
                </a:lnTo>
                <a:lnTo>
                  <a:pt x="85646" y="46217"/>
                </a:lnTo>
                <a:lnTo>
                  <a:pt x="85646" y="42625"/>
                </a:lnTo>
                <a:lnTo>
                  <a:pt x="82115" y="38875"/>
                </a:lnTo>
                <a:lnTo>
                  <a:pt x="23266" y="38875"/>
                </a:lnTo>
                <a:lnTo>
                  <a:pt x="21407" y="37000"/>
                </a:lnTo>
                <a:close/>
              </a:path>
              <a:path w="120000" h="120000" fill="darken" extrusionOk="0">
                <a:moveTo>
                  <a:pt x="15398" y="37000"/>
                </a:moveTo>
                <a:lnTo>
                  <a:pt x="15398" y="54813"/>
                </a:lnTo>
                <a:lnTo>
                  <a:pt x="21407" y="54813"/>
                </a:lnTo>
                <a:lnTo>
                  <a:pt x="23266" y="52779"/>
                </a:lnTo>
                <a:lnTo>
                  <a:pt x="25000" y="52779"/>
                </a:lnTo>
                <a:lnTo>
                  <a:pt x="25000" y="79967"/>
                </a:lnTo>
                <a:lnTo>
                  <a:pt x="85646" y="79967"/>
                </a:lnTo>
                <a:lnTo>
                  <a:pt x="85646" y="70592"/>
                </a:lnTo>
                <a:lnTo>
                  <a:pt x="95248" y="70592"/>
                </a:lnTo>
                <a:lnTo>
                  <a:pt x="100451" y="75750"/>
                </a:lnTo>
                <a:lnTo>
                  <a:pt x="104602" y="75750"/>
                </a:lnTo>
                <a:lnTo>
                  <a:pt x="104602" y="42625"/>
                </a:lnTo>
                <a:lnTo>
                  <a:pt x="100451" y="42625"/>
                </a:lnTo>
                <a:lnTo>
                  <a:pt x="96858" y="46217"/>
                </a:lnTo>
                <a:lnTo>
                  <a:pt x="85646" y="46217"/>
                </a:lnTo>
                <a:lnTo>
                  <a:pt x="85646" y="42625"/>
                </a:lnTo>
                <a:lnTo>
                  <a:pt x="82115" y="38875"/>
                </a:lnTo>
                <a:lnTo>
                  <a:pt x="23266" y="38875"/>
                </a:lnTo>
                <a:lnTo>
                  <a:pt x="21407" y="37000"/>
                </a:lnTo>
                <a:close/>
              </a:path>
              <a:path w="120000" h="120000" fill="none" extrusionOk="0">
                <a:moveTo>
                  <a:pt x="15398" y="37000"/>
                </a:moveTo>
                <a:lnTo>
                  <a:pt x="21407" y="37000"/>
                </a:lnTo>
                <a:lnTo>
                  <a:pt x="23266" y="38875"/>
                </a:lnTo>
                <a:lnTo>
                  <a:pt x="82115" y="38875"/>
                </a:lnTo>
                <a:lnTo>
                  <a:pt x="85646" y="42625"/>
                </a:lnTo>
                <a:lnTo>
                  <a:pt x="85646" y="46217"/>
                </a:lnTo>
                <a:lnTo>
                  <a:pt x="96858" y="46217"/>
                </a:lnTo>
                <a:lnTo>
                  <a:pt x="100451" y="42625"/>
                </a:lnTo>
                <a:lnTo>
                  <a:pt x="104602" y="42625"/>
                </a:lnTo>
                <a:lnTo>
                  <a:pt x="104602" y="75750"/>
                </a:lnTo>
                <a:lnTo>
                  <a:pt x="100451" y="75750"/>
                </a:lnTo>
                <a:lnTo>
                  <a:pt x="95248" y="70592"/>
                </a:lnTo>
                <a:lnTo>
                  <a:pt x="85646" y="70592"/>
                </a:lnTo>
                <a:lnTo>
                  <a:pt x="85646" y="79967"/>
                </a:lnTo>
                <a:lnTo>
                  <a:pt x="25000" y="79967"/>
                </a:lnTo>
                <a:lnTo>
                  <a:pt x="25000" y="52779"/>
                </a:lnTo>
                <a:lnTo>
                  <a:pt x="23266" y="52779"/>
                </a:lnTo>
                <a:lnTo>
                  <a:pt x="21407" y="54813"/>
                </a:lnTo>
                <a:lnTo>
                  <a:pt x="15398" y="54813"/>
                </a:lnTo>
                <a:close/>
              </a:path>
              <a:path w="120000" h="120000" fill="none" extrusionOk="0">
                <a:moveTo>
                  <a:pt x="0" y="0"/>
                </a:moveTo>
                <a:lnTo>
                  <a:pt x="120000" y="0"/>
                </a:lnTo>
                <a:lnTo>
                  <a:pt x="120000" y="120000"/>
                </a:lnTo>
                <a:lnTo>
                  <a:pt x="0" y="120000"/>
                </a:lnTo>
                <a:close/>
              </a:path>
            </a:pathLst>
          </a:cu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2" name="Google Shape;162;p6"/>
          <p:cNvPicPr preferRelativeResize="0"/>
          <p:nvPr/>
        </p:nvPicPr>
        <p:blipFill>
          <a:blip r:embed="rId3">
            <a:alphaModFix/>
          </a:blip>
          <a:stretch>
            <a:fillRect/>
          </a:stretch>
        </p:blipFill>
        <p:spPr>
          <a:xfrm>
            <a:off x="7457850" y="134000"/>
            <a:ext cx="2889875" cy="1048650"/>
          </a:xfrm>
          <a:prstGeom prst="rect">
            <a:avLst/>
          </a:prstGeom>
          <a:noFill/>
          <a:ln>
            <a:noFill/>
          </a:ln>
        </p:spPr>
      </p:pic>
      <p:sp>
        <p:nvSpPr>
          <p:cNvPr id="163" name="Google Shape;163;p6"/>
          <p:cNvSpPr txBox="1"/>
          <p:nvPr/>
        </p:nvSpPr>
        <p:spPr>
          <a:xfrm>
            <a:off x="10764763" y="1334825"/>
            <a:ext cx="135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a:latin typeface="Calibri"/>
                <a:ea typeface="Calibri"/>
                <a:cs typeface="Calibri"/>
                <a:sym typeface="Calibri"/>
              </a:rPr>
              <a:t>in Bearbeitung</a:t>
            </a:r>
            <a:endParaRPr>
              <a:latin typeface="Calibri"/>
              <a:ea typeface="Calibri"/>
              <a:cs typeface="Calibri"/>
              <a:sym typeface="Calibri"/>
            </a:endParaRPr>
          </a:p>
        </p:txBody>
      </p:sp>
      <p:pic>
        <p:nvPicPr>
          <p:cNvPr id="164" name="Google Shape;164;p6">
            <a:hlinkClick r:id="rId4" action="ppaction://hlinksldjump"/>
          </p:cNvPr>
          <p:cNvPicPr preferRelativeResize="0"/>
          <p:nvPr/>
        </p:nvPicPr>
        <p:blipFill>
          <a:blip r:embed="rId5">
            <a:alphaModFix/>
          </a:blip>
          <a:stretch>
            <a:fillRect/>
          </a:stretch>
        </p:blipFill>
        <p:spPr>
          <a:xfrm>
            <a:off x="11157175" y="5910300"/>
            <a:ext cx="1034825" cy="947701"/>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29b1983be9_0_0"/>
          <p:cNvSpPr txBox="1">
            <a:spLocks noGrp="1"/>
          </p:cNvSpPr>
          <p:nvPr>
            <p:ph type="title"/>
          </p:nvPr>
        </p:nvSpPr>
        <p:spPr>
          <a:xfrm>
            <a:off x="574075" y="59747"/>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a:t>Leitlinie Personalisierung </a:t>
            </a:r>
            <a:r>
              <a:rPr lang="de-DE" sz="2500"/>
              <a:t>(2/2)</a:t>
            </a:r>
            <a:endParaRPr sz="2500"/>
          </a:p>
        </p:txBody>
      </p:sp>
      <p:sp>
        <p:nvSpPr>
          <p:cNvPr id="170" name="Google Shape;170;g129b1983be9_0_0"/>
          <p:cNvSpPr txBox="1">
            <a:spLocks noGrp="1"/>
          </p:cNvSpPr>
          <p:nvPr>
            <p:ph type="body" idx="1"/>
          </p:nvPr>
        </p:nvSpPr>
        <p:spPr>
          <a:xfrm>
            <a:off x="472975" y="1596024"/>
            <a:ext cx="11561400" cy="510150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1200"/>
              </a:spcBef>
              <a:spcAft>
                <a:spcPts val="0"/>
              </a:spcAft>
              <a:buClr>
                <a:schemeClr val="dk1"/>
              </a:buClr>
              <a:buSzPts val="1100"/>
              <a:buFont typeface="Arial"/>
              <a:buNone/>
            </a:pPr>
            <a:r>
              <a:rPr lang="de-DE" sz="1600"/>
              <a:t>In der sehr komplexen beruflichen Arbeit werden angehende Lehrkräfte täglich mit Situationen konfrontiert, die herausfordernd sind und in allen Handlungsfeldern Entwicklungsbedarfe deutlich machen, die sich z. B. aus Unterrichtssituationen und auch Gesprächen oder Konflikten mit Schulleitung, Kolleginnen und Kollegen, Eltern oder anderen Personen ergeben. Die Seminarausbilder*innen bieten hierzu Möglichkeiten - etwa nach Beratungsanlässen im Rahmen von Unterrichtsbesuchen - mit Unterstützung an persönlichen Entwicklungszielen zu arbeiten.</a:t>
            </a:r>
            <a:endParaRPr sz="1600"/>
          </a:p>
          <a:p>
            <a:pPr marL="0" lvl="0" indent="0" algn="just" rtl="0">
              <a:lnSpc>
                <a:spcPct val="107000"/>
              </a:lnSpc>
              <a:spcBef>
                <a:spcPts val="1200"/>
              </a:spcBef>
              <a:spcAft>
                <a:spcPts val="0"/>
              </a:spcAft>
              <a:buClr>
                <a:schemeClr val="dk1"/>
              </a:buClr>
              <a:buSzPts val="1100"/>
              <a:buFont typeface="Arial"/>
              <a:buNone/>
            </a:pPr>
            <a:r>
              <a:rPr lang="de-DE" sz="1600"/>
              <a:t>Dazu ist eine beständig praktizierte kritische Selbstreflexivität gefordert, indem die enge wechselseitige Beziehung von beruflichen Handlungsfeldern mit kontinuierlichem Blick auf das Ganze erschlossen und mit dem eigenen Kompetenzaufbau in der Ausbildung abgeglichen wird. Angeregt und unterstützt wird dieser Prozess durch die Begleitung in Fach- und Kernseminaren, Coachings, kollegialem Austausch sowie durch die Zusammenarbeit mit den Ausbildungsschulen.</a:t>
            </a:r>
            <a:endParaRPr sz="1600"/>
          </a:p>
          <a:p>
            <a:pPr marL="0" lvl="0" indent="0" algn="just" rtl="0">
              <a:lnSpc>
                <a:spcPct val="107000"/>
              </a:lnSpc>
              <a:spcBef>
                <a:spcPts val="1200"/>
              </a:spcBef>
              <a:spcAft>
                <a:spcPts val="0"/>
              </a:spcAft>
              <a:buClr>
                <a:schemeClr val="dk1"/>
              </a:buClr>
              <a:buSzPts val="1100"/>
              <a:buFont typeface="Arial"/>
              <a:buNone/>
            </a:pPr>
            <a:r>
              <a:rPr lang="de-DE" sz="1600" b="1"/>
              <a:t>Woran wir das Gelingen erkennen:</a:t>
            </a:r>
            <a:endParaRPr sz="1600" b="1"/>
          </a:p>
          <a:p>
            <a:pPr marL="0" marR="937771" lvl="0" indent="0" algn="just" rtl="0">
              <a:lnSpc>
                <a:spcPct val="107000"/>
              </a:lnSpc>
              <a:spcBef>
                <a:spcPts val="1200"/>
              </a:spcBef>
              <a:spcAft>
                <a:spcPts val="1200"/>
              </a:spcAft>
              <a:buClr>
                <a:schemeClr val="dk1"/>
              </a:buClr>
              <a:buSzPts val="1100"/>
              <a:buNone/>
            </a:pPr>
            <a:r>
              <a:rPr lang="de-DE" sz="1600"/>
              <a:t>Jedes Lernen ist als Prozess zu begreifen. Auch die Ausbildung zu einer Lehrperson ist ein Prozess, in dem kleine und größere Schritte gemacht werden, es häufig vorwärts geht aber auch mal Stillstand herrscht. Der Kompetenzzuwachs wird dabei durch Lernen in der eigenen Erprobung und in permanenter Übung und Reflexion angeregt. Dieser Lernprozess bedarf einer fehlerfreundlichen Begleitung aller an der Ausbildung Beteiligten, bei der Entwicklungsschritte als solche akzeptiert und als Chancen geachtet werden. Für Lehramtsanwärter*innen bedeutet dies, dass sie ihre individuellen Entwicklungsaufgaben als wirksame und freudvolle Erlebnisse erfahren, welche sich fruchtbar auf das eigene professionelle Handeln im Umgang mit Lernenden auswirken. Der Erfolg dieses Prozesses spielgelt sich letztendlich im Lernerfolg der Schüler*innen.</a:t>
            </a:r>
            <a:endParaRPr sz="1600" b="1">
              <a:solidFill>
                <a:srgbClr val="000000"/>
              </a:solidFill>
            </a:endParaRPr>
          </a:p>
        </p:txBody>
      </p:sp>
      <p:sp>
        <p:nvSpPr>
          <p:cNvPr id="171" name="Google Shape;171;g129b1983be9_0_0"/>
          <p:cNvSpPr/>
          <p:nvPr/>
        </p:nvSpPr>
        <p:spPr>
          <a:xfrm>
            <a:off x="10846676" y="134008"/>
            <a:ext cx="1187700" cy="1177200"/>
          </a:xfrm>
          <a:custGeom>
            <a:avLst/>
            <a:gdLst/>
            <a:ahLst/>
            <a:cxnLst/>
            <a:rect l="l" t="t" r="r" b="b"/>
            <a:pathLst>
              <a:path w="120000" h="120000" extrusionOk="0">
                <a:moveTo>
                  <a:pt x="0" y="0"/>
                </a:moveTo>
                <a:lnTo>
                  <a:pt x="120000" y="0"/>
                </a:lnTo>
                <a:lnTo>
                  <a:pt x="120000" y="120000"/>
                </a:lnTo>
                <a:lnTo>
                  <a:pt x="0" y="120000"/>
                </a:lnTo>
                <a:close/>
                <a:moveTo>
                  <a:pt x="15398" y="37000"/>
                </a:moveTo>
                <a:lnTo>
                  <a:pt x="15398" y="54812"/>
                </a:lnTo>
                <a:lnTo>
                  <a:pt x="21407" y="54812"/>
                </a:lnTo>
                <a:lnTo>
                  <a:pt x="23265" y="52779"/>
                </a:lnTo>
                <a:lnTo>
                  <a:pt x="25000" y="52779"/>
                </a:lnTo>
                <a:lnTo>
                  <a:pt x="25000" y="79967"/>
                </a:lnTo>
                <a:lnTo>
                  <a:pt x="85646" y="79967"/>
                </a:lnTo>
                <a:lnTo>
                  <a:pt x="85646" y="70592"/>
                </a:lnTo>
                <a:lnTo>
                  <a:pt x="95248" y="70592"/>
                </a:lnTo>
                <a:lnTo>
                  <a:pt x="100452" y="75750"/>
                </a:lnTo>
                <a:lnTo>
                  <a:pt x="104602" y="75750"/>
                </a:lnTo>
                <a:lnTo>
                  <a:pt x="104602" y="42625"/>
                </a:lnTo>
                <a:lnTo>
                  <a:pt x="100452" y="42625"/>
                </a:lnTo>
                <a:lnTo>
                  <a:pt x="96859" y="46217"/>
                </a:lnTo>
                <a:lnTo>
                  <a:pt x="85646" y="46217"/>
                </a:lnTo>
                <a:lnTo>
                  <a:pt x="85646" y="42625"/>
                </a:lnTo>
                <a:lnTo>
                  <a:pt x="82115" y="38875"/>
                </a:lnTo>
                <a:lnTo>
                  <a:pt x="23265" y="38875"/>
                </a:lnTo>
                <a:lnTo>
                  <a:pt x="21407" y="37000"/>
                </a:lnTo>
                <a:close/>
              </a:path>
              <a:path w="120000" h="120000" fill="darken" extrusionOk="0">
                <a:moveTo>
                  <a:pt x="15398" y="37000"/>
                </a:moveTo>
                <a:lnTo>
                  <a:pt x="15398" y="54812"/>
                </a:lnTo>
                <a:lnTo>
                  <a:pt x="21407" y="54812"/>
                </a:lnTo>
                <a:lnTo>
                  <a:pt x="23265" y="52779"/>
                </a:lnTo>
                <a:lnTo>
                  <a:pt x="25000" y="52779"/>
                </a:lnTo>
                <a:lnTo>
                  <a:pt x="25000" y="79967"/>
                </a:lnTo>
                <a:lnTo>
                  <a:pt x="85646" y="79967"/>
                </a:lnTo>
                <a:lnTo>
                  <a:pt x="85646" y="70592"/>
                </a:lnTo>
                <a:lnTo>
                  <a:pt x="95248" y="70592"/>
                </a:lnTo>
                <a:lnTo>
                  <a:pt x="100452" y="75750"/>
                </a:lnTo>
                <a:lnTo>
                  <a:pt x="104602" y="75750"/>
                </a:lnTo>
                <a:lnTo>
                  <a:pt x="104602" y="42625"/>
                </a:lnTo>
                <a:lnTo>
                  <a:pt x="100452" y="42625"/>
                </a:lnTo>
                <a:lnTo>
                  <a:pt x="96859" y="46217"/>
                </a:lnTo>
                <a:lnTo>
                  <a:pt x="85646" y="46217"/>
                </a:lnTo>
                <a:lnTo>
                  <a:pt x="85646" y="42625"/>
                </a:lnTo>
                <a:lnTo>
                  <a:pt x="82115" y="38875"/>
                </a:lnTo>
                <a:lnTo>
                  <a:pt x="23265" y="38875"/>
                </a:lnTo>
                <a:lnTo>
                  <a:pt x="21407" y="37000"/>
                </a:lnTo>
                <a:close/>
              </a:path>
              <a:path w="120000" h="120000" fill="none" extrusionOk="0">
                <a:moveTo>
                  <a:pt x="15398" y="37000"/>
                </a:moveTo>
                <a:lnTo>
                  <a:pt x="21407" y="37000"/>
                </a:lnTo>
                <a:lnTo>
                  <a:pt x="23265" y="38875"/>
                </a:lnTo>
                <a:lnTo>
                  <a:pt x="82115" y="38875"/>
                </a:lnTo>
                <a:lnTo>
                  <a:pt x="85646" y="42625"/>
                </a:lnTo>
                <a:lnTo>
                  <a:pt x="85646" y="46217"/>
                </a:lnTo>
                <a:lnTo>
                  <a:pt x="96859" y="46217"/>
                </a:lnTo>
                <a:lnTo>
                  <a:pt x="100452" y="42625"/>
                </a:lnTo>
                <a:lnTo>
                  <a:pt x="104602" y="42625"/>
                </a:lnTo>
                <a:lnTo>
                  <a:pt x="104602" y="75750"/>
                </a:lnTo>
                <a:lnTo>
                  <a:pt x="100452" y="75750"/>
                </a:lnTo>
                <a:lnTo>
                  <a:pt x="95248" y="70592"/>
                </a:lnTo>
                <a:lnTo>
                  <a:pt x="85646" y="70592"/>
                </a:lnTo>
                <a:lnTo>
                  <a:pt x="85646" y="79967"/>
                </a:lnTo>
                <a:lnTo>
                  <a:pt x="25000" y="79967"/>
                </a:lnTo>
                <a:lnTo>
                  <a:pt x="25000" y="52779"/>
                </a:lnTo>
                <a:lnTo>
                  <a:pt x="23265" y="52779"/>
                </a:lnTo>
                <a:lnTo>
                  <a:pt x="21407" y="54812"/>
                </a:lnTo>
                <a:lnTo>
                  <a:pt x="15398" y="54812"/>
                </a:lnTo>
                <a:close/>
              </a:path>
              <a:path w="120000" h="120000" fill="none" extrusionOk="0">
                <a:moveTo>
                  <a:pt x="0" y="0"/>
                </a:moveTo>
                <a:lnTo>
                  <a:pt x="120000" y="0"/>
                </a:lnTo>
                <a:lnTo>
                  <a:pt x="120000" y="120000"/>
                </a:lnTo>
                <a:lnTo>
                  <a:pt x="0" y="120000"/>
                </a:lnTo>
                <a:close/>
              </a:path>
            </a:pathLst>
          </a:cu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2" name="Google Shape;172;g129b1983be9_0_0"/>
          <p:cNvPicPr preferRelativeResize="0"/>
          <p:nvPr/>
        </p:nvPicPr>
        <p:blipFill>
          <a:blip r:embed="rId3">
            <a:alphaModFix/>
          </a:blip>
          <a:stretch>
            <a:fillRect/>
          </a:stretch>
        </p:blipFill>
        <p:spPr>
          <a:xfrm>
            <a:off x="7457850" y="134000"/>
            <a:ext cx="2889875" cy="1048650"/>
          </a:xfrm>
          <a:prstGeom prst="rect">
            <a:avLst/>
          </a:prstGeom>
          <a:noFill/>
          <a:ln>
            <a:noFill/>
          </a:ln>
        </p:spPr>
      </p:pic>
      <p:sp>
        <p:nvSpPr>
          <p:cNvPr id="173" name="Google Shape;173;g129b1983be9_0_0"/>
          <p:cNvSpPr txBox="1"/>
          <p:nvPr/>
        </p:nvSpPr>
        <p:spPr>
          <a:xfrm>
            <a:off x="10764763" y="1334825"/>
            <a:ext cx="135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a:latin typeface="Calibri"/>
                <a:ea typeface="Calibri"/>
                <a:cs typeface="Calibri"/>
                <a:sym typeface="Calibri"/>
              </a:rPr>
              <a:t>in Bearbeitung</a:t>
            </a:r>
            <a:endParaRPr>
              <a:latin typeface="Calibri"/>
              <a:ea typeface="Calibri"/>
              <a:cs typeface="Calibri"/>
              <a:sym typeface="Calibri"/>
            </a:endParaRPr>
          </a:p>
        </p:txBody>
      </p:sp>
      <p:pic>
        <p:nvPicPr>
          <p:cNvPr id="174" name="Google Shape;174;g129b1983be9_0_0">
            <a:hlinkClick r:id="rId4" action="ppaction://hlinksldjump"/>
          </p:cNvPr>
          <p:cNvPicPr preferRelativeResize="0"/>
          <p:nvPr/>
        </p:nvPicPr>
        <p:blipFill>
          <a:blip r:embed="rId5">
            <a:alphaModFix/>
          </a:blip>
          <a:stretch>
            <a:fillRect/>
          </a:stretch>
        </p:blipFill>
        <p:spPr>
          <a:xfrm>
            <a:off x="11157175" y="5910300"/>
            <a:ext cx="1034825" cy="947701"/>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a:t>Leitlinie Transparenz</a:t>
            </a:r>
            <a:endParaRPr/>
          </a:p>
        </p:txBody>
      </p:sp>
      <p:sp>
        <p:nvSpPr>
          <p:cNvPr id="180" name="Google Shape;180;p7"/>
          <p:cNvSpPr txBox="1">
            <a:spLocks noGrp="1"/>
          </p:cNvSpPr>
          <p:nvPr>
            <p:ph type="body" idx="1"/>
          </p:nvPr>
        </p:nvSpPr>
        <p:spPr>
          <a:xfrm>
            <a:off x="838200" y="1608075"/>
            <a:ext cx="10830900" cy="4881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de-DE" sz="2400" b="1"/>
              <a:t>Transparenz ist ein Ausbildungsprinzip auf allen Ebenen</a:t>
            </a:r>
            <a:r>
              <a:rPr lang="de-DE" sz="2400"/>
              <a:t> </a:t>
            </a:r>
            <a:endParaRPr sz="2400"/>
          </a:p>
          <a:p>
            <a:pPr marL="685800" lvl="0" indent="-361950" algn="l" rtl="0">
              <a:lnSpc>
                <a:spcPct val="115000"/>
              </a:lnSpc>
              <a:spcBef>
                <a:spcPts val="1200"/>
              </a:spcBef>
              <a:spcAft>
                <a:spcPts val="0"/>
              </a:spcAft>
              <a:buSzPts val="2100"/>
              <a:buFont typeface="Calibri"/>
              <a:buChar char="●"/>
            </a:pPr>
            <a:r>
              <a:rPr lang="de-DE" sz="2100"/>
              <a:t>Transparenz bedeutet Klarheit in der Kommunikation. </a:t>
            </a:r>
            <a:endParaRPr sz="2100"/>
          </a:p>
          <a:p>
            <a:pPr marL="685800" lvl="0" indent="-361950" algn="l" rtl="0">
              <a:lnSpc>
                <a:spcPct val="115000"/>
              </a:lnSpc>
              <a:spcBef>
                <a:spcPts val="0"/>
              </a:spcBef>
              <a:spcAft>
                <a:spcPts val="0"/>
              </a:spcAft>
              <a:buSzPts val="2100"/>
              <a:buFont typeface="Calibri"/>
              <a:buChar char="●"/>
            </a:pPr>
            <a:r>
              <a:rPr lang="de-DE" sz="2100"/>
              <a:t>Transparenz bezieht sich auf Abläufe und Inhalte der Ausbildung. </a:t>
            </a:r>
            <a:endParaRPr sz="2100"/>
          </a:p>
          <a:p>
            <a:pPr marL="685800" lvl="0" indent="-361950" algn="l" rtl="0">
              <a:lnSpc>
                <a:spcPct val="115000"/>
              </a:lnSpc>
              <a:spcBef>
                <a:spcPts val="0"/>
              </a:spcBef>
              <a:spcAft>
                <a:spcPts val="0"/>
              </a:spcAft>
              <a:buSzPts val="2100"/>
              <a:buFont typeface="Calibri"/>
              <a:buChar char="●"/>
            </a:pPr>
            <a:r>
              <a:rPr lang="de-DE" sz="2100"/>
              <a:t>Transparenz zeigt sich auch in unseren wiederkehrenden Rückmeldeformaten. </a:t>
            </a:r>
            <a:endParaRPr sz="2100"/>
          </a:p>
          <a:p>
            <a:pPr marL="0" lvl="0" indent="0" algn="l" rtl="0">
              <a:lnSpc>
                <a:spcPct val="115000"/>
              </a:lnSpc>
              <a:spcBef>
                <a:spcPts val="1200"/>
              </a:spcBef>
              <a:spcAft>
                <a:spcPts val="0"/>
              </a:spcAft>
              <a:buClr>
                <a:schemeClr val="dk1"/>
              </a:buClr>
              <a:buSzPts val="1100"/>
              <a:buFont typeface="Arial"/>
              <a:buNone/>
            </a:pPr>
            <a:r>
              <a:rPr lang="de-DE" sz="2400" b="1"/>
              <a:t>Als Lehramtsanwärterinnen und Lehramtsanwärter, Seminarausbilderinnen und Seminarausbilder, Seminar- und ZfsL-Leitung...</a:t>
            </a:r>
            <a:r>
              <a:rPr lang="de-DE" sz="2400"/>
              <a:t> </a:t>
            </a:r>
            <a:endParaRPr sz="2400"/>
          </a:p>
          <a:p>
            <a:pPr marL="685800" lvl="0" indent="-361950" algn="l" rtl="0">
              <a:lnSpc>
                <a:spcPct val="115000"/>
              </a:lnSpc>
              <a:spcBef>
                <a:spcPts val="1200"/>
              </a:spcBef>
              <a:spcAft>
                <a:spcPts val="0"/>
              </a:spcAft>
              <a:buSzPts val="2100"/>
              <a:buFont typeface="Calibri"/>
              <a:buChar char="●"/>
            </a:pPr>
            <a:r>
              <a:rPr lang="de-DE" sz="2100"/>
              <a:t>sorgen wir für eine verständliche Kommunikation über Leistungserwartungen und berücksichtigen Rückmeldeformate zu den Seminarveranstaltungen </a:t>
            </a:r>
            <a:endParaRPr sz="2100"/>
          </a:p>
          <a:p>
            <a:pPr marL="685800" lvl="0" indent="-361950" algn="l" rtl="0">
              <a:lnSpc>
                <a:spcPct val="115000"/>
              </a:lnSpc>
              <a:spcBef>
                <a:spcPts val="0"/>
              </a:spcBef>
              <a:spcAft>
                <a:spcPts val="0"/>
              </a:spcAft>
              <a:buSzPts val="2100"/>
              <a:buFont typeface="Calibri"/>
              <a:buChar char="●"/>
            </a:pPr>
            <a:r>
              <a:rPr lang="de-DE" sz="2100"/>
              <a:t>identifizieren wir Stärken und Entwicklungspotenziale innerhalb unserer Rückmeldeformate  </a:t>
            </a:r>
            <a:endParaRPr sz="2100"/>
          </a:p>
          <a:p>
            <a:pPr marL="685800" lvl="0" indent="-361950" algn="l" rtl="0">
              <a:lnSpc>
                <a:spcPct val="115000"/>
              </a:lnSpc>
              <a:spcBef>
                <a:spcPts val="0"/>
              </a:spcBef>
              <a:spcAft>
                <a:spcPts val="0"/>
              </a:spcAft>
              <a:buSzPts val="2100"/>
              <a:buFont typeface="Calibri"/>
              <a:buChar char="●"/>
            </a:pPr>
            <a:r>
              <a:rPr lang="de-DE" sz="2100"/>
              <a:t>evaluieren wir die Ausbildung regelmäßig auf allen Ebenen </a:t>
            </a:r>
            <a:endParaRPr sz="8000"/>
          </a:p>
        </p:txBody>
      </p:sp>
      <p:sp>
        <p:nvSpPr>
          <p:cNvPr id="181" name="Google Shape;181;p7"/>
          <p:cNvSpPr/>
          <p:nvPr/>
        </p:nvSpPr>
        <p:spPr>
          <a:xfrm>
            <a:off x="10646980" y="274309"/>
            <a:ext cx="1187669" cy="1177158"/>
          </a:xfrm>
          <a:custGeom>
            <a:avLst/>
            <a:gdLst/>
            <a:ahLst/>
            <a:cxnLst/>
            <a:rect l="l" t="t" r="r" b="b"/>
            <a:pathLst>
              <a:path w="120000" h="120000" extrusionOk="0">
                <a:moveTo>
                  <a:pt x="0" y="0"/>
                </a:moveTo>
                <a:lnTo>
                  <a:pt x="120000" y="0"/>
                </a:lnTo>
                <a:lnTo>
                  <a:pt x="120000" y="120000"/>
                </a:lnTo>
                <a:lnTo>
                  <a:pt x="0" y="120000"/>
                </a:lnTo>
                <a:close/>
                <a:moveTo>
                  <a:pt x="15398" y="37000"/>
                </a:moveTo>
                <a:lnTo>
                  <a:pt x="15398" y="54813"/>
                </a:lnTo>
                <a:lnTo>
                  <a:pt x="21407" y="54813"/>
                </a:lnTo>
                <a:lnTo>
                  <a:pt x="23266" y="52779"/>
                </a:lnTo>
                <a:lnTo>
                  <a:pt x="25000" y="52779"/>
                </a:lnTo>
                <a:lnTo>
                  <a:pt x="25000" y="79967"/>
                </a:lnTo>
                <a:lnTo>
                  <a:pt x="85646" y="79967"/>
                </a:lnTo>
                <a:lnTo>
                  <a:pt x="85646" y="70592"/>
                </a:lnTo>
                <a:lnTo>
                  <a:pt x="95248" y="70592"/>
                </a:lnTo>
                <a:lnTo>
                  <a:pt x="100451" y="75750"/>
                </a:lnTo>
                <a:lnTo>
                  <a:pt x="104602" y="75750"/>
                </a:lnTo>
                <a:lnTo>
                  <a:pt x="104602" y="42625"/>
                </a:lnTo>
                <a:lnTo>
                  <a:pt x="100451" y="42625"/>
                </a:lnTo>
                <a:lnTo>
                  <a:pt x="96858" y="46217"/>
                </a:lnTo>
                <a:lnTo>
                  <a:pt x="85646" y="46217"/>
                </a:lnTo>
                <a:lnTo>
                  <a:pt x="85646" y="42625"/>
                </a:lnTo>
                <a:lnTo>
                  <a:pt x="82115" y="38875"/>
                </a:lnTo>
                <a:lnTo>
                  <a:pt x="23266" y="38875"/>
                </a:lnTo>
                <a:lnTo>
                  <a:pt x="21407" y="37000"/>
                </a:lnTo>
                <a:close/>
              </a:path>
              <a:path w="120000" h="120000" fill="darken" extrusionOk="0">
                <a:moveTo>
                  <a:pt x="15398" y="37000"/>
                </a:moveTo>
                <a:lnTo>
                  <a:pt x="15398" y="54813"/>
                </a:lnTo>
                <a:lnTo>
                  <a:pt x="21407" y="54813"/>
                </a:lnTo>
                <a:lnTo>
                  <a:pt x="23266" y="52779"/>
                </a:lnTo>
                <a:lnTo>
                  <a:pt x="25000" y="52779"/>
                </a:lnTo>
                <a:lnTo>
                  <a:pt x="25000" y="79967"/>
                </a:lnTo>
                <a:lnTo>
                  <a:pt x="85646" y="79967"/>
                </a:lnTo>
                <a:lnTo>
                  <a:pt x="85646" y="70592"/>
                </a:lnTo>
                <a:lnTo>
                  <a:pt x="95248" y="70592"/>
                </a:lnTo>
                <a:lnTo>
                  <a:pt x="100451" y="75750"/>
                </a:lnTo>
                <a:lnTo>
                  <a:pt x="104602" y="75750"/>
                </a:lnTo>
                <a:lnTo>
                  <a:pt x="104602" y="42625"/>
                </a:lnTo>
                <a:lnTo>
                  <a:pt x="100451" y="42625"/>
                </a:lnTo>
                <a:lnTo>
                  <a:pt x="96858" y="46217"/>
                </a:lnTo>
                <a:lnTo>
                  <a:pt x="85646" y="46217"/>
                </a:lnTo>
                <a:lnTo>
                  <a:pt x="85646" y="42625"/>
                </a:lnTo>
                <a:lnTo>
                  <a:pt x="82115" y="38875"/>
                </a:lnTo>
                <a:lnTo>
                  <a:pt x="23266" y="38875"/>
                </a:lnTo>
                <a:lnTo>
                  <a:pt x="21407" y="37000"/>
                </a:lnTo>
                <a:close/>
              </a:path>
              <a:path w="120000" h="120000" fill="none" extrusionOk="0">
                <a:moveTo>
                  <a:pt x="15398" y="37000"/>
                </a:moveTo>
                <a:lnTo>
                  <a:pt x="21407" y="37000"/>
                </a:lnTo>
                <a:lnTo>
                  <a:pt x="23266" y="38875"/>
                </a:lnTo>
                <a:lnTo>
                  <a:pt x="82115" y="38875"/>
                </a:lnTo>
                <a:lnTo>
                  <a:pt x="85646" y="42625"/>
                </a:lnTo>
                <a:lnTo>
                  <a:pt x="85646" y="46217"/>
                </a:lnTo>
                <a:lnTo>
                  <a:pt x="96858" y="46217"/>
                </a:lnTo>
                <a:lnTo>
                  <a:pt x="100451" y="42625"/>
                </a:lnTo>
                <a:lnTo>
                  <a:pt x="104602" y="42625"/>
                </a:lnTo>
                <a:lnTo>
                  <a:pt x="104602" y="75750"/>
                </a:lnTo>
                <a:lnTo>
                  <a:pt x="100451" y="75750"/>
                </a:lnTo>
                <a:lnTo>
                  <a:pt x="95248" y="70592"/>
                </a:lnTo>
                <a:lnTo>
                  <a:pt x="85646" y="70592"/>
                </a:lnTo>
                <a:lnTo>
                  <a:pt x="85646" y="79967"/>
                </a:lnTo>
                <a:lnTo>
                  <a:pt x="25000" y="79967"/>
                </a:lnTo>
                <a:lnTo>
                  <a:pt x="25000" y="52779"/>
                </a:lnTo>
                <a:lnTo>
                  <a:pt x="23266" y="52779"/>
                </a:lnTo>
                <a:lnTo>
                  <a:pt x="21407" y="54813"/>
                </a:lnTo>
                <a:lnTo>
                  <a:pt x="15398" y="54813"/>
                </a:lnTo>
                <a:close/>
              </a:path>
              <a:path w="120000" h="120000" fill="none" extrusionOk="0">
                <a:moveTo>
                  <a:pt x="0" y="0"/>
                </a:moveTo>
                <a:lnTo>
                  <a:pt x="120000" y="0"/>
                </a:lnTo>
                <a:lnTo>
                  <a:pt x="120000" y="120000"/>
                </a:lnTo>
                <a:lnTo>
                  <a:pt x="0" y="120000"/>
                </a:lnTo>
                <a:close/>
              </a:path>
            </a:pathLst>
          </a:cu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2" name="Google Shape;182;p7"/>
          <p:cNvPicPr preferRelativeResize="0"/>
          <p:nvPr/>
        </p:nvPicPr>
        <p:blipFill>
          <a:blip r:embed="rId3">
            <a:alphaModFix/>
          </a:blip>
          <a:stretch>
            <a:fillRect/>
          </a:stretch>
        </p:blipFill>
        <p:spPr>
          <a:xfrm>
            <a:off x="7546550" y="338437"/>
            <a:ext cx="2907499" cy="1048900"/>
          </a:xfrm>
          <a:prstGeom prst="rect">
            <a:avLst/>
          </a:prstGeom>
          <a:noFill/>
          <a:ln>
            <a:noFill/>
          </a:ln>
        </p:spPr>
      </p:pic>
      <p:sp>
        <p:nvSpPr>
          <p:cNvPr id="183" name="Google Shape;183;p7"/>
          <p:cNvSpPr txBox="1"/>
          <p:nvPr/>
        </p:nvSpPr>
        <p:spPr>
          <a:xfrm>
            <a:off x="10682725" y="1542325"/>
            <a:ext cx="1187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a:latin typeface="Calibri"/>
                <a:ea typeface="Calibri"/>
                <a:cs typeface="Calibri"/>
                <a:sym typeface="Calibri"/>
              </a:rPr>
              <a:t>O-Töne in Bearbeitung</a:t>
            </a:r>
            <a:endParaRPr>
              <a:latin typeface="Calibri"/>
              <a:ea typeface="Calibri"/>
              <a:cs typeface="Calibri"/>
              <a:sym typeface="Calibri"/>
            </a:endParaRPr>
          </a:p>
        </p:txBody>
      </p:sp>
      <p:pic>
        <p:nvPicPr>
          <p:cNvPr id="184" name="Google Shape;184;p7">
            <a:hlinkClick r:id="rId4" action="ppaction://hlinksldjump"/>
          </p:cNvPr>
          <p:cNvPicPr preferRelativeResize="0"/>
          <p:nvPr/>
        </p:nvPicPr>
        <p:blipFill>
          <a:blip r:embed="rId5">
            <a:alphaModFix/>
          </a:blip>
          <a:stretch>
            <a:fillRect/>
          </a:stretch>
        </p:blipFill>
        <p:spPr>
          <a:xfrm>
            <a:off x="11157175" y="5910300"/>
            <a:ext cx="1034825" cy="947701"/>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129b1983be9_0_9"/>
          <p:cNvSpPr txBox="1">
            <a:spLocks noGrp="1"/>
          </p:cNvSpPr>
          <p:nvPr>
            <p:ph type="title"/>
          </p:nvPr>
        </p:nvSpPr>
        <p:spPr>
          <a:xfrm>
            <a:off x="577400" y="2908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a:t>Leitlinie Zukunftsorientierung </a:t>
            </a:r>
            <a:r>
              <a:rPr lang="de-DE" sz="2500"/>
              <a:t>(1/2)</a:t>
            </a:r>
            <a:endParaRPr sz="2500"/>
          </a:p>
        </p:txBody>
      </p:sp>
      <p:sp>
        <p:nvSpPr>
          <p:cNvPr id="190" name="Google Shape;190;g129b1983be9_0_9"/>
          <p:cNvSpPr txBox="1">
            <a:spLocks noGrp="1"/>
          </p:cNvSpPr>
          <p:nvPr>
            <p:ph type="body" idx="1"/>
          </p:nvPr>
        </p:nvSpPr>
        <p:spPr>
          <a:xfrm>
            <a:off x="577400" y="1716850"/>
            <a:ext cx="10796100" cy="497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None/>
            </a:pPr>
            <a:r>
              <a:rPr lang="de-DE" sz="2100" b="0" i="0">
                <a:solidFill>
                  <a:srgbClr val="000000"/>
                </a:solidFill>
                <a:latin typeface="Calibri"/>
                <a:ea typeface="Calibri"/>
                <a:cs typeface="Calibri"/>
                <a:sym typeface="Calibri"/>
              </a:rPr>
              <a:t>A</a:t>
            </a:r>
            <a:r>
              <a:rPr lang="de-DE" sz="2100"/>
              <a:t>m ZfsL Köln orientieren wir uns in der Lehrer*innenausbildung an den Herausforderungen</a:t>
            </a:r>
            <a:br>
              <a:rPr lang="de-DE" sz="2100"/>
            </a:br>
            <a:r>
              <a:rPr lang="de-DE" sz="2100"/>
              <a:t>des 21. Jahrhunderts.  </a:t>
            </a:r>
            <a:endParaRPr sz="2100"/>
          </a:p>
          <a:p>
            <a:pPr marL="0" lvl="0" indent="0" algn="l" rtl="0">
              <a:lnSpc>
                <a:spcPct val="100000"/>
              </a:lnSpc>
              <a:spcBef>
                <a:spcPts val="900"/>
              </a:spcBef>
              <a:spcAft>
                <a:spcPts val="0"/>
              </a:spcAft>
              <a:buClr>
                <a:srgbClr val="000000"/>
              </a:buClr>
              <a:buSzPts val="1400"/>
              <a:buNone/>
            </a:pPr>
            <a:r>
              <a:rPr lang="de-DE" sz="2100"/>
              <a:t>Aber was heißt es eigentlich, Lehrkraft für das 21. Jahrhundert zu werden? </a:t>
            </a:r>
            <a:br>
              <a:rPr lang="de-DE" sz="2100"/>
            </a:br>
            <a:r>
              <a:rPr lang="de-DE" sz="2100"/>
              <a:t>Lehrkräfte des 21. Jahrhunderts müssen Zukunftskompetenzen entwickeln und fördern, die Chancen und Herausforderungen der Digitalisierung erkennen und nutzen, sowie die 17 Ziele nachhaltiger Entwicklung – also die Global Goals in den Mittelpunkt rücken. Neugierde, Kreativität, kritisches Denken, Kommunikation, Kollaboration, Gelassenheit, Empathie und sozial verantwortliches Handeln sind dabei Kompetenzen, die wir fördern - bei Auszubildenden und Ausbilder*innen gleichermaßen - als wesentlicher Bestandteil des lebenslangen Lernens.  </a:t>
            </a:r>
            <a:endParaRPr sz="2100"/>
          </a:p>
          <a:p>
            <a:pPr marL="0" lvl="0" indent="0" algn="l" rtl="0">
              <a:lnSpc>
                <a:spcPct val="100000"/>
              </a:lnSpc>
              <a:spcBef>
                <a:spcPts val="900"/>
              </a:spcBef>
              <a:spcAft>
                <a:spcPts val="0"/>
              </a:spcAft>
              <a:buClr>
                <a:schemeClr val="dk1"/>
              </a:buClr>
              <a:buSzPts val="1100"/>
              <a:buFont typeface="Arial"/>
              <a:buNone/>
            </a:pPr>
            <a:r>
              <a:rPr lang="de-DE" sz="2100"/>
              <a:t>Das wird daran deutlich, dass in der Ausbildung Elemente wie Kooperationstage und Barcamps mit Angeboten sowohl von Seminarausbilder*innen als auch von Lehramtsanwärter*innen gestaltet werden. Wir rücken Themen wie zum Beispiel die Lehrer*innengesundheit in den Mittelpunkt und legen besonderen Wert auf Angebote zur kollaborativen und kreativen Unterrichtsplanung. </a:t>
            </a:r>
            <a:endParaRPr sz="2100"/>
          </a:p>
          <a:p>
            <a:pPr marL="0" lvl="0" indent="0" algn="l" rtl="0">
              <a:lnSpc>
                <a:spcPct val="115000"/>
              </a:lnSpc>
              <a:spcBef>
                <a:spcPts val="900"/>
              </a:spcBef>
              <a:spcAft>
                <a:spcPts val="0"/>
              </a:spcAft>
              <a:buClr>
                <a:schemeClr val="dk1"/>
              </a:buClr>
              <a:buSzPts val="1100"/>
              <a:buFont typeface="Arial"/>
              <a:buNone/>
            </a:pPr>
            <a:r>
              <a:rPr lang="de-DE" sz="2100"/>
              <a:t> </a:t>
            </a:r>
            <a:endParaRPr sz="2300">
              <a:solidFill>
                <a:srgbClr val="000000"/>
              </a:solidFill>
            </a:endParaRPr>
          </a:p>
        </p:txBody>
      </p:sp>
      <p:sp>
        <p:nvSpPr>
          <p:cNvPr id="191" name="Google Shape;191;g129b1983be9_0_9">
            <a:hlinkClick r:id="rId3"/>
          </p:cNvPr>
          <p:cNvSpPr/>
          <p:nvPr/>
        </p:nvSpPr>
        <p:spPr>
          <a:xfrm>
            <a:off x="10570981" y="365117"/>
            <a:ext cx="1187700" cy="1177200"/>
          </a:xfrm>
          <a:custGeom>
            <a:avLst/>
            <a:gdLst/>
            <a:ahLst/>
            <a:cxnLst/>
            <a:rect l="l" t="t" r="r" b="b"/>
            <a:pathLst>
              <a:path w="120000" h="120000" extrusionOk="0">
                <a:moveTo>
                  <a:pt x="0" y="0"/>
                </a:moveTo>
                <a:lnTo>
                  <a:pt x="120000" y="0"/>
                </a:lnTo>
                <a:lnTo>
                  <a:pt x="120000" y="120000"/>
                </a:lnTo>
                <a:lnTo>
                  <a:pt x="0" y="120000"/>
                </a:lnTo>
                <a:close/>
                <a:moveTo>
                  <a:pt x="15398" y="37000"/>
                </a:moveTo>
                <a:lnTo>
                  <a:pt x="15398" y="54812"/>
                </a:lnTo>
                <a:lnTo>
                  <a:pt x="21407" y="54812"/>
                </a:lnTo>
                <a:lnTo>
                  <a:pt x="23265" y="52779"/>
                </a:lnTo>
                <a:lnTo>
                  <a:pt x="25000" y="52779"/>
                </a:lnTo>
                <a:lnTo>
                  <a:pt x="25000" y="79967"/>
                </a:lnTo>
                <a:lnTo>
                  <a:pt x="85646" y="79967"/>
                </a:lnTo>
                <a:lnTo>
                  <a:pt x="85646" y="70592"/>
                </a:lnTo>
                <a:lnTo>
                  <a:pt x="95248" y="70592"/>
                </a:lnTo>
                <a:lnTo>
                  <a:pt x="100452" y="75750"/>
                </a:lnTo>
                <a:lnTo>
                  <a:pt x="104602" y="75750"/>
                </a:lnTo>
                <a:lnTo>
                  <a:pt x="104602" y="42625"/>
                </a:lnTo>
                <a:lnTo>
                  <a:pt x="100452" y="42625"/>
                </a:lnTo>
                <a:lnTo>
                  <a:pt x="96859" y="46217"/>
                </a:lnTo>
                <a:lnTo>
                  <a:pt x="85646" y="46217"/>
                </a:lnTo>
                <a:lnTo>
                  <a:pt x="85646" y="42625"/>
                </a:lnTo>
                <a:lnTo>
                  <a:pt x="82115" y="38875"/>
                </a:lnTo>
                <a:lnTo>
                  <a:pt x="23265" y="38875"/>
                </a:lnTo>
                <a:lnTo>
                  <a:pt x="21407" y="37000"/>
                </a:lnTo>
                <a:close/>
              </a:path>
              <a:path w="120000" h="120000" fill="darken" extrusionOk="0">
                <a:moveTo>
                  <a:pt x="15398" y="37000"/>
                </a:moveTo>
                <a:lnTo>
                  <a:pt x="15398" y="54812"/>
                </a:lnTo>
                <a:lnTo>
                  <a:pt x="21407" y="54812"/>
                </a:lnTo>
                <a:lnTo>
                  <a:pt x="23265" y="52779"/>
                </a:lnTo>
                <a:lnTo>
                  <a:pt x="25000" y="52779"/>
                </a:lnTo>
                <a:lnTo>
                  <a:pt x="25000" y="79967"/>
                </a:lnTo>
                <a:lnTo>
                  <a:pt x="85646" y="79967"/>
                </a:lnTo>
                <a:lnTo>
                  <a:pt x="85646" y="70592"/>
                </a:lnTo>
                <a:lnTo>
                  <a:pt x="95248" y="70592"/>
                </a:lnTo>
                <a:lnTo>
                  <a:pt x="100452" y="75750"/>
                </a:lnTo>
                <a:lnTo>
                  <a:pt x="104602" y="75750"/>
                </a:lnTo>
                <a:lnTo>
                  <a:pt x="104602" y="42625"/>
                </a:lnTo>
                <a:lnTo>
                  <a:pt x="100452" y="42625"/>
                </a:lnTo>
                <a:lnTo>
                  <a:pt x="96859" y="46217"/>
                </a:lnTo>
                <a:lnTo>
                  <a:pt x="85646" y="46217"/>
                </a:lnTo>
                <a:lnTo>
                  <a:pt x="85646" y="42625"/>
                </a:lnTo>
                <a:lnTo>
                  <a:pt x="82115" y="38875"/>
                </a:lnTo>
                <a:lnTo>
                  <a:pt x="23265" y="38875"/>
                </a:lnTo>
                <a:lnTo>
                  <a:pt x="21407" y="37000"/>
                </a:lnTo>
                <a:close/>
              </a:path>
              <a:path w="120000" h="120000" fill="none" extrusionOk="0">
                <a:moveTo>
                  <a:pt x="15398" y="37000"/>
                </a:moveTo>
                <a:lnTo>
                  <a:pt x="21407" y="37000"/>
                </a:lnTo>
                <a:lnTo>
                  <a:pt x="23265" y="38875"/>
                </a:lnTo>
                <a:lnTo>
                  <a:pt x="82115" y="38875"/>
                </a:lnTo>
                <a:lnTo>
                  <a:pt x="85646" y="42625"/>
                </a:lnTo>
                <a:lnTo>
                  <a:pt x="85646" y="46217"/>
                </a:lnTo>
                <a:lnTo>
                  <a:pt x="96859" y="46217"/>
                </a:lnTo>
                <a:lnTo>
                  <a:pt x="100452" y="42625"/>
                </a:lnTo>
                <a:lnTo>
                  <a:pt x="104602" y="42625"/>
                </a:lnTo>
                <a:lnTo>
                  <a:pt x="104602" y="75750"/>
                </a:lnTo>
                <a:lnTo>
                  <a:pt x="100452" y="75750"/>
                </a:lnTo>
                <a:lnTo>
                  <a:pt x="95248" y="70592"/>
                </a:lnTo>
                <a:lnTo>
                  <a:pt x="85646" y="70592"/>
                </a:lnTo>
                <a:lnTo>
                  <a:pt x="85646" y="79967"/>
                </a:lnTo>
                <a:lnTo>
                  <a:pt x="25000" y="79967"/>
                </a:lnTo>
                <a:lnTo>
                  <a:pt x="25000" y="52779"/>
                </a:lnTo>
                <a:lnTo>
                  <a:pt x="23265" y="52779"/>
                </a:lnTo>
                <a:lnTo>
                  <a:pt x="21407" y="54812"/>
                </a:lnTo>
                <a:lnTo>
                  <a:pt x="15398" y="54812"/>
                </a:lnTo>
                <a:close/>
              </a:path>
              <a:path w="120000" h="120000" fill="none" extrusionOk="0">
                <a:moveTo>
                  <a:pt x="0" y="0"/>
                </a:moveTo>
                <a:lnTo>
                  <a:pt x="120000" y="0"/>
                </a:lnTo>
                <a:lnTo>
                  <a:pt x="120000" y="120000"/>
                </a:lnTo>
                <a:lnTo>
                  <a:pt x="0" y="120000"/>
                </a:lnTo>
                <a:close/>
              </a:path>
            </a:pathLst>
          </a:cu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2" name="Google Shape;192;g129b1983be9_0_9"/>
          <p:cNvPicPr preferRelativeResize="0"/>
          <p:nvPr/>
        </p:nvPicPr>
        <p:blipFill>
          <a:blip r:embed="rId4">
            <a:alphaModFix/>
          </a:blip>
          <a:stretch>
            <a:fillRect/>
          </a:stretch>
        </p:blipFill>
        <p:spPr>
          <a:xfrm>
            <a:off x="8905025" y="536463"/>
            <a:ext cx="1626500" cy="834525"/>
          </a:xfrm>
          <a:prstGeom prst="rect">
            <a:avLst/>
          </a:prstGeom>
          <a:noFill/>
          <a:ln>
            <a:noFill/>
          </a:ln>
        </p:spPr>
      </p:pic>
      <p:sp>
        <p:nvSpPr>
          <p:cNvPr id="193" name="Google Shape;193;g129b1983be9_0_9"/>
          <p:cNvSpPr txBox="1"/>
          <p:nvPr/>
        </p:nvSpPr>
        <p:spPr>
          <a:xfrm>
            <a:off x="10682725" y="1542325"/>
            <a:ext cx="96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a:latin typeface="Calibri"/>
                <a:ea typeface="Calibri"/>
                <a:cs typeface="Calibri"/>
                <a:sym typeface="Calibri"/>
              </a:rPr>
              <a:t>Erklärfilm </a:t>
            </a:r>
            <a:endParaRPr>
              <a:latin typeface="Calibri"/>
              <a:ea typeface="Calibri"/>
              <a:cs typeface="Calibri"/>
              <a:sym typeface="Calibri"/>
            </a:endParaRPr>
          </a:p>
        </p:txBody>
      </p:sp>
      <p:pic>
        <p:nvPicPr>
          <p:cNvPr id="194" name="Google Shape;194;g129b1983be9_0_9">
            <a:hlinkClick r:id="rId5" action="ppaction://hlinksldjump"/>
          </p:cNvPr>
          <p:cNvPicPr preferRelativeResize="0"/>
          <p:nvPr/>
        </p:nvPicPr>
        <p:blipFill>
          <a:blip r:embed="rId6">
            <a:alphaModFix/>
          </a:blip>
          <a:stretch>
            <a:fillRect/>
          </a:stretch>
        </p:blipFill>
        <p:spPr>
          <a:xfrm>
            <a:off x="11157175" y="5910300"/>
            <a:ext cx="1034825" cy="947701"/>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1516</Words>
  <Application>Microsoft Office PowerPoint</Application>
  <PresentationFormat>Breitbild</PresentationFormat>
  <Paragraphs>106</Paragraphs>
  <Slides>11</Slides>
  <Notes>11</Notes>
  <HiddenSlides>0</HiddenSlides>
  <MMClips>0</MMClips>
  <ScaleCrop>false</ScaleCrop>
  <HeadingPairs>
    <vt:vector size="6" baseType="variant">
      <vt:variant>
        <vt:lpstr>Verwendete Schriftarten</vt:lpstr>
      </vt:variant>
      <vt:variant>
        <vt:i4>2</vt:i4>
      </vt:variant>
      <vt:variant>
        <vt:lpstr>Design</vt:lpstr>
      </vt:variant>
      <vt:variant>
        <vt:i4>2</vt:i4>
      </vt:variant>
      <vt:variant>
        <vt:lpstr>Folientitel</vt:lpstr>
      </vt:variant>
      <vt:variant>
        <vt:i4>11</vt:i4>
      </vt:variant>
    </vt:vector>
  </HeadingPairs>
  <TitlesOfParts>
    <vt:vector size="15" baseType="lpstr">
      <vt:lpstr>Arial</vt:lpstr>
      <vt:lpstr>Calibri</vt:lpstr>
      <vt:lpstr>Office</vt:lpstr>
      <vt:lpstr>Office</vt:lpstr>
      <vt:lpstr>Das Programm des ZfsL Köln</vt:lpstr>
      <vt:lpstr>Formale Einordnung und partizipativer Entstehungsprozess</vt:lpstr>
      <vt:lpstr>Vorwort und Einordnung</vt:lpstr>
      <vt:lpstr>Das Programm</vt:lpstr>
      <vt:lpstr>Leitlinie Partizipation</vt:lpstr>
      <vt:lpstr>Leitlinie Personalisierung (1/2)</vt:lpstr>
      <vt:lpstr>Leitlinie Personalisierung (2/2)</vt:lpstr>
      <vt:lpstr>Leitlinie Transparenz</vt:lpstr>
      <vt:lpstr>Leitlinie Zukunftsorientierung (1/2)</vt:lpstr>
      <vt:lpstr>Leitlinie Zukunftsorientierung (2/2)</vt:lpstr>
      <vt:lpstr>Leitlinie Vielfalt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Programm des ZfsL Köln</dc:title>
  <dc:creator>Ingo Schaub</dc:creator>
  <cp:lastModifiedBy>Schaub, Ingo</cp:lastModifiedBy>
  <cp:revision>4</cp:revision>
  <dcterms:created xsi:type="dcterms:W3CDTF">2022-02-17T12:25:57Z</dcterms:created>
  <dcterms:modified xsi:type="dcterms:W3CDTF">2022-09-29T10:41:18Z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0x0101001E375EEF46577F41B07421073EEE96AE</vt:lpwstr>
  </property>
</Properties>
</file>